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9" r:id="rId4"/>
    <p:sldId id="258" r:id="rId5"/>
    <p:sldId id="259" r:id="rId6"/>
    <p:sldId id="260" r:id="rId7"/>
    <p:sldId id="261" r:id="rId8"/>
    <p:sldId id="262" r:id="rId9"/>
    <p:sldId id="264" r:id="rId10"/>
    <p:sldId id="267" r:id="rId11"/>
    <p:sldId id="268" r:id="rId12"/>
    <p:sldId id="269" r:id="rId13"/>
    <p:sldId id="266" r:id="rId14"/>
    <p:sldId id="270" r:id="rId15"/>
    <p:sldId id="271" r:id="rId16"/>
    <p:sldId id="272" r:id="rId17"/>
    <p:sldId id="265" r:id="rId18"/>
    <p:sldId id="273" r:id="rId19"/>
    <p:sldId id="274" r:id="rId20"/>
    <p:sldId id="275" r:id="rId21"/>
    <p:sldId id="291" r:id="rId22"/>
    <p:sldId id="292" r:id="rId23"/>
    <p:sldId id="312" r:id="rId24"/>
    <p:sldId id="263" r:id="rId25"/>
    <p:sldId id="281" r:id="rId26"/>
    <p:sldId id="282" r:id="rId27"/>
    <p:sldId id="276" r:id="rId28"/>
    <p:sldId id="283" r:id="rId29"/>
    <p:sldId id="284" r:id="rId30"/>
    <p:sldId id="285" r:id="rId31"/>
    <p:sldId id="286" r:id="rId32"/>
    <p:sldId id="287" r:id="rId33"/>
    <p:sldId id="288" r:id="rId34"/>
    <p:sldId id="293" r:id="rId35"/>
    <p:sldId id="294" r:id="rId36"/>
    <p:sldId id="295" r:id="rId37"/>
    <p:sldId id="296" r:id="rId38"/>
    <p:sldId id="297" r:id="rId39"/>
    <p:sldId id="298" r:id="rId40"/>
    <p:sldId id="299" r:id="rId41"/>
    <p:sldId id="300" r:id="rId42"/>
    <p:sldId id="302" r:id="rId43"/>
    <p:sldId id="303" r:id="rId44"/>
    <p:sldId id="305" r:id="rId45"/>
    <p:sldId id="307" r:id="rId46"/>
    <p:sldId id="31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81C148-90C6-4F09-AEEB-93F8018C5EEF}">
          <p14:sldIdLst>
            <p14:sldId id="256"/>
            <p14:sldId id="257"/>
            <p14:sldId id="289"/>
            <p14:sldId id="258"/>
            <p14:sldId id="259"/>
            <p14:sldId id="260"/>
            <p14:sldId id="261"/>
            <p14:sldId id="262"/>
            <p14:sldId id="264"/>
            <p14:sldId id="267"/>
            <p14:sldId id="268"/>
            <p14:sldId id="269"/>
            <p14:sldId id="266"/>
            <p14:sldId id="270"/>
            <p14:sldId id="271"/>
            <p14:sldId id="272"/>
            <p14:sldId id="265"/>
            <p14:sldId id="273"/>
            <p14:sldId id="274"/>
            <p14:sldId id="275"/>
            <p14:sldId id="291"/>
            <p14:sldId id="292"/>
            <p14:sldId id="312"/>
            <p14:sldId id="263"/>
            <p14:sldId id="281"/>
            <p14:sldId id="282"/>
            <p14:sldId id="276"/>
            <p14:sldId id="283"/>
            <p14:sldId id="284"/>
            <p14:sldId id="285"/>
            <p14:sldId id="286"/>
            <p14:sldId id="287"/>
            <p14:sldId id="288"/>
            <p14:sldId id="293"/>
            <p14:sldId id="294"/>
            <p14:sldId id="295"/>
            <p14:sldId id="296"/>
            <p14:sldId id="297"/>
            <p14:sldId id="298"/>
            <p14:sldId id="299"/>
            <p14:sldId id="300"/>
            <p14:sldId id="302"/>
            <p14:sldId id="303"/>
            <p14:sldId id="305"/>
            <p14:sldId id="307"/>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02" autoAdjust="0"/>
    <p:restoredTop sz="94660"/>
  </p:normalViewPr>
  <p:slideViewPr>
    <p:cSldViewPr snapToGrid="0">
      <p:cViewPr varScale="1">
        <p:scale>
          <a:sx n="72" d="100"/>
          <a:sy n="72" d="100"/>
        </p:scale>
        <p:origin x="216" y="1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3961950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3870755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41891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892521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80071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2107224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3045711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1426956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2193737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B591EA-A9DA-4E51-81C9-F0AB11FA53DB}" type="datetimeFigureOut">
              <a:rPr lang="en-IN" smtClean="0"/>
              <a:t>03/12/19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227091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B591EA-A9DA-4E51-81C9-F0AB11FA53DB}" type="datetimeFigureOut">
              <a:rPr lang="en-IN" smtClean="0"/>
              <a:t>03/12/19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404006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B591EA-A9DA-4E51-81C9-F0AB11FA53DB}" type="datetimeFigureOut">
              <a:rPr lang="en-IN" smtClean="0"/>
              <a:t>03/12/19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2809496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B591EA-A9DA-4E51-81C9-F0AB11FA53DB}" type="datetimeFigureOut">
              <a:rPr lang="en-IN" smtClean="0"/>
              <a:t>03/12/19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300102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591EA-A9DA-4E51-81C9-F0AB11FA53DB}" type="datetimeFigureOut">
              <a:rPr lang="en-IN" smtClean="0"/>
              <a:t>03/12/19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2893887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B591EA-A9DA-4E51-81C9-F0AB11FA53DB}" type="datetimeFigureOut">
              <a:rPr lang="en-IN" smtClean="0"/>
              <a:t>03/12/19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217150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B591EA-A9DA-4E51-81C9-F0AB11FA53DB}" type="datetimeFigureOut">
              <a:rPr lang="en-IN" smtClean="0"/>
              <a:t>03/12/19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28A7BF-2673-4076-86AF-D6AD8ACBD500}" type="slidenum">
              <a:rPr lang="en-IN" smtClean="0"/>
              <a:t>‹#›</a:t>
            </a:fld>
            <a:endParaRPr lang="en-IN"/>
          </a:p>
        </p:txBody>
      </p:sp>
    </p:spTree>
    <p:extLst>
      <p:ext uri="{BB962C8B-B14F-4D97-AF65-F5344CB8AC3E}">
        <p14:creationId xmlns:p14="http://schemas.microsoft.com/office/powerpoint/2010/main" val="1172228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CB591EA-A9DA-4E51-81C9-F0AB11FA53DB}" type="datetimeFigureOut">
              <a:rPr lang="en-IN" smtClean="0"/>
              <a:t>03/12/19</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28A7BF-2673-4076-86AF-D6AD8ACBD500}" type="slidenum">
              <a:rPr lang="en-IN" smtClean="0"/>
              <a:t>‹#›</a:t>
            </a:fld>
            <a:endParaRPr lang="en-IN"/>
          </a:p>
        </p:txBody>
      </p:sp>
    </p:spTree>
    <p:extLst>
      <p:ext uri="{BB962C8B-B14F-4D97-AF65-F5344CB8AC3E}">
        <p14:creationId xmlns:p14="http://schemas.microsoft.com/office/powerpoint/2010/main" val="814640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ngimg.com/download/21314"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hyperlink" Target="http://researchleap.com/product/data-collection"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hyperlink" Target="http://mapetiteniche.blogspot.com/2012/09/september-sickle-cell-awareness-usa.html" TargetMode="External"/><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64EFC6-75FF-4487-B20C-C1DD6C68983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 b="28938"/>
          <a:stretch/>
        </p:blipFill>
        <p:spPr>
          <a:xfrm>
            <a:off x="3695766" y="10"/>
            <a:ext cx="8668512" cy="6857990"/>
          </a:xfrm>
          <a:prstGeom prst="rect">
            <a:avLst/>
          </a:prstGeom>
        </p:spPr>
      </p:pic>
      <p:sp>
        <p:nvSpPr>
          <p:cNvPr id="4" name="Title 3">
            <a:extLst>
              <a:ext uri="{FF2B5EF4-FFF2-40B4-BE49-F238E27FC236}">
                <a16:creationId xmlns:a16="http://schemas.microsoft.com/office/drawing/2014/main" id="{C4AB5B38-1F49-4214-B979-C5CD4A3B2BF2}"/>
              </a:ext>
            </a:extLst>
          </p:cNvPr>
          <p:cNvSpPr>
            <a:spLocks noGrp="1"/>
          </p:cNvSpPr>
          <p:nvPr>
            <p:ph type="title"/>
          </p:nvPr>
        </p:nvSpPr>
        <p:spPr>
          <a:xfrm>
            <a:off x="477980" y="1122363"/>
            <a:ext cx="3977641" cy="3204134"/>
          </a:xfrm>
        </p:spPr>
        <p:txBody>
          <a:bodyPr vert="horz" lIns="91440" tIns="45720" rIns="91440" bIns="45720" rtlCol="0" anchor="b">
            <a:normAutofit/>
          </a:bodyPr>
          <a:lstStyle/>
          <a:p>
            <a:pPr algn="ctr"/>
            <a:r>
              <a:rPr lang="en-US" sz="4800" b="1" dirty="0">
                <a:latin typeface="Bahnschrift SemiLight Condensed" panose="020B0502040204020203" pitchFamily="34" charset="0"/>
              </a:rPr>
              <a:t>BRENT’S OIL PRICE PREDICTION</a:t>
            </a:r>
          </a:p>
        </p:txBody>
      </p:sp>
      <p:sp>
        <p:nvSpPr>
          <p:cNvPr id="7" name="TextBox 6">
            <a:extLst>
              <a:ext uri="{FF2B5EF4-FFF2-40B4-BE49-F238E27FC236}">
                <a16:creationId xmlns:a16="http://schemas.microsoft.com/office/drawing/2014/main" id="{D500BF1A-2148-496B-8E9A-34A26EF3FF31}"/>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pngimg.com/download/21314">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Tree>
    <p:extLst>
      <p:ext uri="{BB962C8B-B14F-4D97-AF65-F5344CB8AC3E}">
        <p14:creationId xmlns:p14="http://schemas.microsoft.com/office/powerpoint/2010/main" val="40247540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54FFD10-A3A9-4636-A036-3013DC0E9A53}"/>
              </a:ext>
            </a:extLst>
          </p:cNvPr>
          <p:cNvSpPr>
            <a:spLocks noGrp="1"/>
          </p:cNvSpPr>
          <p:nvPr>
            <p:ph type="title"/>
          </p:nvPr>
        </p:nvSpPr>
        <p:spPr>
          <a:xfrm>
            <a:off x="331304" y="278296"/>
            <a:ext cx="8942698" cy="728869"/>
          </a:xfrm>
        </p:spPr>
        <p:txBody>
          <a:bodyPr/>
          <a:lstStyle/>
          <a:p>
            <a:r>
              <a:rPr lang="en-IN" dirty="0"/>
              <a:t>FORECASTING /PREDICTION</a:t>
            </a:r>
          </a:p>
        </p:txBody>
      </p:sp>
      <p:sp>
        <p:nvSpPr>
          <p:cNvPr id="4" name="Title 1">
            <a:extLst>
              <a:ext uri="{FF2B5EF4-FFF2-40B4-BE49-F238E27FC236}">
                <a16:creationId xmlns:a16="http://schemas.microsoft.com/office/drawing/2014/main" id="{A4969BF0-94E7-49CF-B016-157D4E300531}"/>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Weekly Predictions using SMF</a:t>
            </a:r>
          </a:p>
        </p:txBody>
      </p:sp>
      <p:pic>
        <p:nvPicPr>
          <p:cNvPr id="7" name="Picture 6">
            <a:extLst>
              <a:ext uri="{FF2B5EF4-FFF2-40B4-BE49-F238E27FC236}">
                <a16:creationId xmlns:a16="http://schemas.microsoft.com/office/drawing/2014/main" id="{66CA8057-6B99-470E-8020-1F2A9C1FBF3F}"/>
              </a:ext>
            </a:extLst>
          </p:cNvPr>
          <p:cNvPicPr>
            <a:picLocks noChangeAspect="1"/>
          </p:cNvPicPr>
          <p:nvPr/>
        </p:nvPicPr>
        <p:blipFill>
          <a:blip r:embed="rId2"/>
          <a:stretch>
            <a:fillRect/>
          </a:stretch>
        </p:blipFill>
        <p:spPr>
          <a:xfrm>
            <a:off x="2880484" y="2252193"/>
            <a:ext cx="5914597" cy="1495645"/>
          </a:xfrm>
          <a:prstGeom prst="rect">
            <a:avLst/>
          </a:prstGeom>
        </p:spPr>
      </p:pic>
      <p:pic>
        <p:nvPicPr>
          <p:cNvPr id="8" name="Picture 7">
            <a:extLst>
              <a:ext uri="{FF2B5EF4-FFF2-40B4-BE49-F238E27FC236}">
                <a16:creationId xmlns:a16="http://schemas.microsoft.com/office/drawing/2014/main" id="{A2FF7FBC-94A6-4134-B450-8C24B5138C4C}"/>
              </a:ext>
            </a:extLst>
          </p:cNvPr>
          <p:cNvPicPr>
            <a:picLocks noChangeAspect="1"/>
          </p:cNvPicPr>
          <p:nvPr/>
        </p:nvPicPr>
        <p:blipFill>
          <a:blip r:embed="rId3"/>
          <a:stretch>
            <a:fillRect/>
          </a:stretch>
        </p:blipFill>
        <p:spPr>
          <a:xfrm>
            <a:off x="2880484" y="4299007"/>
            <a:ext cx="6076797" cy="1596210"/>
          </a:xfrm>
          <a:prstGeom prst="rect">
            <a:avLst/>
          </a:prstGeom>
        </p:spPr>
      </p:pic>
      <p:sp>
        <p:nvSpPr>
          <p:cNvPr id="9" name="TextBox 8">
            <a:extLst>
              <a:ext uri="{FF2B5EF4-FFF2-40B4-BE49-F238E27FC236}">
                <a16:creationId xmlns:a16="http://schemas.microsoft.com/office/drawing/2014/main" id="{7DB6D28A-9BAA-4CC0-87E0-AF9050333360}"/>
              </a:ext>
            </a:extLst>
          </p:cNvPr>
          <p:cNvSpPr txBox="1"/>
          <p:nvPr/>
        </p:nvSpPr>
        <p:spPr>
          <a:xfrm>
            <a:off x="647492" y="2912367"/>
            <a:ext cx="2107096" cy="369332"/>
          </a:xfrm>
          <a:prstGeom prst="rect">
            <a:avLst/>
          </a:prstGeom>
          <a:noFill/>
        </p:spPr>
        <p:txBody>
          <a:bodyPr wrap="square" rtlCol="0">
            <a:spAutoFit/>
          </a:bodyPr>
          <a:lstStyle/>
          <a:p>
            <a:r>
              <a:rPr lang="en-IN" b="1" dirty="0">
                <a:solidFill>
                  <a:schemeClr val="accent1"/>
                </a:solidFill>
              </a:rPr>
              <a:t>Seasonal Naïve </a:t>
            </a:r>
            <a:r>
              <a:rPr lang="en-IN" b="1" dirty="0">
                <a:solidFill>
                  <a:schemeClr val="accent1"/>
                </a:solidFill>
                <a:sym typeface="Wingdings" panose="05000000000000000000" pitchFamily="2" charset="2"/>
              </a:rPr>
              <a:t></a:t>
            </a:r>
            <a:endParaRPr lang="en-IN" b="1" dirty="0">
              <a:solidFill>
                <a:schemeClr val="accent1"/>
              </a:solidFill>
            </a:endParaRPr>
          </a:p>
        </p:txBody>
      </p:sp>
      <p:sp>
        <p:nvSpPr>
          <p:cNvPr id="10" name="TextBox 9">
            <a:extLst>
              <a:ext uri="{FF2B5EF4-FFF2-40B4-BE49-F238E27FC236}">
                <a16:creationId xmlns:a16="http://schemas.microsoft.com/office/drawing/2014/main" id="{6DDACA01-B8FE-44B3-BE5B-6F3E79EE8B4A}"/>
              </a:ext>
            </a:extLst>
          </p:cNvPr>
          <p:cNvSpPr txBox="1"/>
          <p:nvPr/>
        </p:nvSpPr>
        <p:spPr>
          <a:xfrm>
            <a:off x="773388" y="4912446"/>
            <a:ext cx="1855304" cy="369332"/>
          </a:xfrm>
          <a:prstGeom prst="rect">
            <a:avLst/>
          </a:prstGeom>
          <a:noFill/>
        </p:spPr>
        <p:txBody>
          <a:bodyPr wrap="square" rtlCol="0">
            <a:spAutoFit/>
          </a:bodyPr>
          <a:lstStyle/>
          <a:p>
            <a:r>
              <a:rPr lang="en-IN" b="1" dirty="0">
                <a:solidFill>
                  <a:schemeClr val="accent1"/>
                </a:solidFill>
              </a:rPr>
              <a:t>Drift Method</a:t>
            </a:r>
            <a:r>
              <a:rPr lang="en-IN" b="1" dirty="0">
                <a:solidFill>
                  <a:schemeClr val="accent1"/>
                </a:solidFill>
                <a:sym typeface="Wingdings" panose="05000000000000000000" pitchFamily="2" charset="2"/>
              </a:rPr>
              <a:t></a:t>
            </a:r>
            <a:endParaRPr lang="en-IN" b="1" dirty="0">
              <a:solidFill>
                <a:schemeClr val="accent1"/>
              </a:solidFill>
            </a:endParaRPr>
          </a:p>
        </p:txBody>
      </p:sp>
    </p:spTree>
    <p:extLst>
      <p:ext uri="{BB962C8B-B14F-4D97-AF65-F5344CB8AC3E}">
        <p14:creationId xmlns:p14="http://schemas.microsoft.com/office/powerpoint/2010/main" val="2240245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A0480-7549-4BF5-9D8A-2CBC65A269B1}"/>
              </a:ext>
            </a:extLst>
          </p:cNvPr>
          <p:cNvPicPr>
            <a:picLocks noChangeAspect="1"/>
          </p:cNvPicPr>
          <p:nvPr/>
        </p:nvPicPr>
        <p:blipFill>
          <a:blip r:embed="rId2"/>
          <a:stretch>
            <a:fillRect/>
          </a:stretch>
        </p:blipFill>
        <p:spPr>
          <a:xfrm>
            <a:off x="862308" y="1507226"/>
            <a:ext cx="7407049" cy="4176110"/>
          </a:xfrm>
          <a:prstGeom prst="rect">
            <a:avLst/>
          </a:prstGeom>
        </p:spPr>
      </p:pic>
      <p:sp>
        <p:nvSpPr>
          <p:cNvPr id="4" name="Title 1">
            <a:extLst>
              <a:ext uri="{FF2B5EF4-FFF2-40B4-BE49-F238E27FC236}">
                <a16:creationId xmlns:a16="http://schemas.microsoft.com/office/drawing/2014/main" id="{47C88618-8EAC-4531-A590-A4B3852ADBD6}"/>
              </a:ext>
            </a:extLst>
          </p:cNvPr>
          <p:cNvSpPr>
            <a:spLocks noGrp="1"/>
          </p:cNvSpPr>
          <p:nvPr>
            <p:ph type="title"/>
          </p:nvPr>
        </p:nvSpPr>
        <p:spPr>
          <a:xfrm>
            <a:off x="331304" y="278296"/>
            <a:ext cx="8176592" cy="781878"/>
          </a:xfrm>
        </p:spPr>
        <p:txBody>
          <a:bodyPr/>
          <a:lstStyle/>
          <a:p>
            <a:r>
              <a:rPr lang="en-IN" dirty="0"/>
              <a:t>Test of Accuracy Measures</a:t>
            </a:r>
          </a:p>
        </p:txBody>
      </p:sp>
      <p:sp>
        <p:nvSpPr>
          <p:cNvPr id="6" name="TextBox 5">
            <a:extLst>
              <a:ext uri="{FF2B5EF4-FFF2-40B4-BE49-F238E27FC236}">
                <a16:creationId xmlns:a16="http://schemas.microsoft.com/office/drawing/2014/main" id="{B033D1EC-EC6E-4DEA-B9DA-2485E8185281}"/>
              </a:ext>
            </a:extLst>
          </p:cNvPr>
          <p:cNvSpPr txBox="1"/>
          <p:nvPr/>
        </p:nvSpPr>
        <p:spPr>
          <a:xfrm>
            <a:off x="556591" y="5857461"/>
            <a:ext cx="5539409" cy="369332"/>
          </a:xfrm>
          <a:prstGeom prst="rect">
            <a:avLst/>
          </a:prstGeom>
          <a:noFill/>
        </p:spPr>
        <p:txBody>
          <a:bodyPr wrap="square" rtlCol="0">
            <a:spAutoFit/>
          </a:bodyPr>
          <a:lstStyle/>
          <a:p>
            <a:r>
              <a:rPr lang="en-IN" dirty="0"/>
              <a:t>Best Model: Drift Method</a:t>
            </a:r>
          </a:p>
        </p:txBody>
      </p:sp>
    </p:spTree>
    <p:extLst>
      <p:ext uri="{BB962C8B-B14F-4D97-AF65-F5344CB8AC3E}">
        <p14:creationId xmlns:p14="http://schemas.microsoft.com/office/powerpoint/2010/main" val="3988242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8E6C66-8DD5-45FC-82FC-3EB501AD5E67}"/>
              </a:ext>
            </a:extLst>
          </p:cNvPr>
          <p:cNvPicPr>
            <a:picLocks noChangeAspect="1"/>
          </p:cNvPicPr>
          <p:nvPr/>
        </p:nvPicPr>
        <p:blipFill>
          <a:blip r:embed="rId2"/>
          <a:stretch>
            <a:fillRect/>
          </a:stretch>
        </p:blipFill>
        <p:spPr>
          <a:xfrm>
            <a:off x="526621" y="1847412"/>
            <a:ext cx="8173329" cy="4808492"/>
          </a:xfrm>
          <a:prstGeom prst="rect">
            <a:avLst/>
          </a:prstGeom>
        </p:spPr>
      </p:pic>
      <p:sp>
        <p:nvSpPr>
          <p:cNvPr id="6" name="Title 1">
            <a:extLst>
              <a:ext uri="{FF2B5EF4-FFF2-40B4-BE49-F238E27FC236}">
                <a16:creationId xmlns:a16="http://schemas.microsoft.com/office/drawing/2014/main" id="{5B625C01-7DBF-488F-A562-372CE8EB38A9}"/>
              </a:ext>
            </a:extLst>
          </p:cNvPr>
          <p:cNvSpPr>
            <a:spLocks noGrp="1"/>
          </p:cNvSpPr>
          <p:nvPr>
            <p:ph type="title"/>
          </p:nvPr>
        </p:nvSpPr>
        <p:spPr>
          <a:xfrm>
            <a:off x="331304" y="278296"/>
            <a:ext cx="7620000" cy="1285461"/>
          </a:xfrm>
        </p:spPr>
        <p:txBody>
          <a:bodyPr>
            <a:normAutofit/>
          </a:bodyPr>
          <a:lstStyle/>
          <a:p>
            <a:pPr algn="ctr"/>
            <a:r>
              <a:rPr lang="en-IN" dirty="0"/>
              <a:t>VISUALIZING SIMPLE FORECASTING METHODS</a:t>
            </a:r>
          </a:p>
        </p:txBody>
      </p:sp>
    </p:spTree>
    <p:extLst>
      <p:ext uri="{BB962C8B-B14F-4D97-AF65-F5344CB8AC3E}">
        <p14:creationId xmlns:p14="http://schemas.microsoft.com/office/powerpoint/2010/main" val="2548092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Monthly Predictions using SMF</a:t>
            </a:r>
          </a:p>
        </p:txBody>
      </p:sp>
      <p:pic>
        <p:nvPicPr>
          <p:cNvPr id="5" name="Picture 4">
            <a:extLst>
              <a:ext uri="{FF2B5EF4-FFF2-40B4-BE49-F238E27FC236}">
                <a16:creationId xmlns:a16="http://schemas.microsoft.com/office/drawing/2014/main" id="{98F06AD3-3495-4942-B84B-A6EBE0E51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9159" y="2054085"/>
            <a:ext cx="6396416" cy="4288841"/>
          </a:xfrm>
          <a:prstGeom prst="rect">
            <a:avLst/>
          </a:prstGeom>
        </p:spPr>
      </p:pic>
      <p:sp>
        <p:nvSpPr>
          <p:cNvPr id="6" name="TextBox 5">
            <a:extLst>
              <a:ext uri="{FF2B5EF4-FFF2-40B4-BE49-F238E27FC236}">
                <a16:creationId xmlns:a16="http://schemas.microsoft.com/office/drawing/2014/main" id="{4CA5487E-4217-624D-822F-1542C426246C}"/>
              </a:ext>
            </a:extLst>
          </p:cNvPr>
          <p:cNvSpPr txBox="1"/>
          <p:nvPr/>
        </p:nvSpPr>
        <p:spPr>
          <a:xfrm>
            <a:off x="675861" y="3205767"/>
            <a:ext cx="2229427" cy="369332"/>
          </a:xfrm>
          <a:prstGeom prst="rect">
            <a:avLst/>
          </a:prstGeom>
          <a:noFill/>
        </p:spPr>
        <p:txBody>
          <a:bodyPr wrap="square" rtlCol="0">
            <a:spAutoFit/>
          </a:bodyPr>
          <a:lstStyle/>
          <a:p>
            <a:r>
              <a:rPr lang="en-IN" b="1" dirty="0">
                <a:solidFill>
                  <a:schemeClr val="accent1"/>
                </a:solidFill>
              </a:rPr>
              <a:t>Average Method </a:t>
            </a:r>
            <a:r>
              <a:rPr lang="en-IN" b="1" dirty="0">
                <a:solidFill>
                  <a:schemeClr val="accent1"/>
                </a:solidFill>
                <a:sym typeface="Wingdings" panose="05000000000000000000" pitchFamily="2" charset="2"/>
              </a:rPr>
              <a:t></a:t>
            </a:r>
            <a:endParaRPr lang="en-IN" b="1" dirty="0">
              <a:solidFill>
                <a:schemeClr val="accent1"/>
              </a:solidFill>
            </a:endParaRPr>
          </a:p>
        </p:txBody>
      </p:sp>
      <p:sp>
        <p:nvSpPr>
          <p:cNvPr id="7" name="TextBox 6">
            <a:extLst>
              <a:ext uri="{FF2B5EF4-FFF2-40B4-BE49-F238E27FC236}">
                <a16:creationId xmlns:a16="http://schemas.microsoft.com/office/drawing/2014/main" id="{A0901164-7115-ED41-8574-342FA7D10CFE}"/>
              </a:ext>
            </a:extLst>
          </p:cNvPr>
          <p:cNvSpPr txBox="1"/>
          <p:nvPr/>
        </p:nvSpPr>
        <p:spPr>
          <a:xfrm>
            <a:off x="675861" y="5412172"/>
            <a:ext cx="1968409" cy="369332"/>
          </a:xfrm>
          <a:prstGeom prst="rect">
            <a:avLst/>
          </a:prstGeom>
          <a:noFill/>
        </p:spPr>
        <p:txBody>
          <a:bodyPr wrap="square" rtlCol="0">
            <a:spAutoFit/>
          </a:bodyPr>
          <a:lstStyle/>
          <a:p>
            <a:r>
              <a:rPr lang="en-IN" b="1" dirty="0">
                <a:solidFill>
                  <a:schemeClr val="accent1"/>
                </a:solidFill>
              </a:rPr>
              <a:t>Naïve Method</a:t>
            </a:r>
            <a:r>
              <a:rPr lang="en-IN" b="1" dirty="0">
                <a:solidFill>
                  <a:schemeClr val="accent1"/>
                </a:solidFill>
                <a:sym typeface="Wingdings" panose="05000000000000000000" pitchFamily="2" charset="2"/>
              </a:rPr>
              <a:t></a:t>
            </a:r>
            <a:endParaRPr lang="en-IN" b="1" dirty="0">
              <a:solidFill>
                <a:schemeClr val="accent1"/>
              </a:solidFill>
            </a:endParaRPr>
          </a:p>
        </p:txBody>
      </p:sp>
    </p:spTree>
    <p:extLst>
      <p:ext uri="{BB962C8B-B14F-4D97-AF65-F5344CB8AC3E}">
        <p14:creationId xmlns:p14="http://schemas.microsoft.com/office/powerpoint/2010/main" val="73381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Monthly Predictions using SMF</a:t>
            </a:r>
          </a:p>
        </p:txBody>
      </p:sp>
      <p:sp>
        <p:nvSpPr>
          <p:cNvPr id="6" name="TextBox 5">
            <a:extLst>
              <a:ext uri="{FF2B5EF4-FFF2-40B4-BE49-F238E27FC236}">
                <a16:creationId xmlns:a16="http://schemas.microsoft.com/office/drawing/2014/main" id="{4CA5487E-4217-624D-822F-1542C426246C}"/>
              </a:ext>
            </a:extLst>
          </p:cNvPr>
          <p:cNvSpPr txBox="1"/>
          <p:nvPr/>
        </p:nvSpPr>
        <p:spPr>
          <a:xfrm>
            <a:off x="814757" y="3217342"/>
            <a:ext cx="2229427" cy="369332"/>
          </a:xfrm>
          <a:prstGeom prst="rect">
            <a:avLst/>
          </a:prstGeom>
          <a:noFill/>
        </p:spPr>
        <p:txBody>
          <a:bodyPr wrap="square" rtlCol="0">
            <a:spAutoFit/>
          </a:bodyPr>
          <a:lstStyle/>
          <a:p>
            <a:r>
              <a:rPr lang="en-IN" b="1" dirty="0">
                <a:solidFill>
                  <a:schemeClr val="accent1"/>
                </a:solidFill>
              </a:rPr>
              <a:t>Seasonal Naïve </a:t>
            </a:r>
            <a:r>
              <a:rPr lang="en-IN" b="1" dirty="0">
                <a:solidFill>
                  <a:schemeClr val="accent1"/>
                </a:solidFill>
                <a:sym typeface="Wingdings" panose="05000000000000000000" pitchFamily="2" charset="2"/>
              </a:rPr>
              <a:t></a:t>
            </a:r>
            <a:endParaRPr lang="en-IN" b="1" dirty="0">
              <a:solidFill>
                <a:schemeClr val="accent1"/>
              </a:solidFill>
            </a:endParaRPr>
          </a:p>
        </p:txBody>
      </p:sp>
      <p:sp>
        <p:nvSpPr>
          <p:cNvPr id="7" name="TextBox 6">
            <a:extLst>
              <a:ext uri="{FF2B5EF4-FFF2-40B4-BE49-F238E27FC236}">
                <a16:creationId xmlns:a16="http://schemas.microsoft.com/office/drawing/2014/main" id="{A0901164-7115-ED41-8574-342FA7D10CFE}"/>
              </a:ext>
            </a:extLst>
          </p:cNvPr>
          <p:cNvSpPr txBox="1"/>
          <p:nvPr/>
        </p:nvSpPr>
        <p:spPr>
          <a:xfrm>
            <a:off x="814757" y="5377448"/>
            <a:ext cx="1968409" cy="369332"/>
          </a:xfrm>
          <a:prstGeom prst="rect">
            <a:avLst/>
          </a:prstGeom>
          <a:noFill/>
        </p:spPr>
        <p:txBody>
          <a:bodyPr wrap="square" rtlCol="0">
            <a:spAutoFit/>
          </a:bodyPr>
          <a:lstStyle/>
          <a:p>
            <a:r>
              <a:rPr lang="en-IN" b="1" dirty="0">
                <a:solidFill>
                  <a:schemeClr val="accent1"/>
                </a:solidFill>
              </a:rPr>
              <a:t>Drift Method</a:t>
            </a:r>
            <a:r>
              <a:rPr lang="en-IN" b="1" dirty="0">
                <a:solidFill>
                  <a:schemeClr val="accent1"/>
                </a:solidFill>
                <a:sym typeface="Wingdings" panose="05000000000000000000" pitchFamily="2" charset="2"/>
              </a:rPr>
              <a:t></a:t>
            </a:r>
            <a:endParaRPr lang="en-IN" b="1" dirty="0">
              <a:solidFill>
                <a:schemeClr val="accent1"/>
              </a:solidFill>
            </a:endParaRPr>
          </a:p>
        </p:txBody>
      </p:sp>
      <p:pic>
        <p:nvPicPr>
          <p:cNvPr id="10" name="Picture 9">
            <a:extLst>
              <a:ext uri="{FF2B5EF4-FFF2-40B4-BE49-F238E27FC236}">
                <a16:creationId xmlns:a16="http://schemas.microsoft.com/office/drawing/2014/main" id="{54F7EAB4-8955-7642-9375-386C0393B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329" y="2054085"/>
            <a:ext cx="6010937" cy="4254117"/>
          </a:xfrm>
          <a:prstGeom prst="rect">
            <a:avLst/>
          </a:prstGeom>
        </p:spPr>
      </p:pic>
    </p:spTree>
    <p:extLst>
      <p:ext uri="{BB962C8B-B14F-4D97-AF65-F5344CB8AC3E}">
        <p14:creationId xmlns:p14="http://schemas.microsoft.com/office/powerpoint/2010/main" val="2000748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C88618-8EAC-4531-A590-A4B3852ADBD6}"/>
              </a:ext>
            </a:extLst>
          </p:cNvPr>
          <p:cNvSpPr>
            <a:spLocks noGrp="1"/>
          </p:cNvSpPr>
          <p:nvPr>
            <p:ph type="title"/>
          </p:nvPr>
        </p:nvSpPr>
        <p:spPr>
          <a:xfrm>
            <a:off x="331304" y="278296"/>
            <a:ext cx="8176592" cy="781878"/>
          </a:xfrm>
        </p:spPr>
        <p:txBody>
          <a:bodyPr/>
          <a:lstStyle/>
          <a:p>
            <a:r>
              <a:rPr lang="en-IN" dirty="0"/>
              <a:t>Test of Accuracy Measures</a:t>
            </a:r>
          </a:p>
        </p:txBody>
      </p:sp>
      <p:sp>
        <p:nvSpPr>
          <p:cNvPr id="6" name="TextBox 5">
            <a:extLst>
              <a:ext uri="{FF2B5EF4-FFF2-40B4-BE49-F238E27FC236}">
                <a16:creationId xmlns:a16="http://schemas.microsoft.com/office/drawing/2014/main" id="{B033D1EC-EC6E-4DEA-B9DA-2485E8185281}"/>
              </a:ext>
            </a:extLst>
          </p:cNvPr>
          <p:cNvSpPr txBox="1"/>
          <p:nvPr/>
        </p:nvSpPr>
        <p:spPr>
          <a:xfrm>
            <a:off x="556591" y="5857461"/>
            <a:ext cx="5539409" cy="369332"/>
          </a:xfrm>
          <a:prstGeom prst="rect">
            <a:avLst/>
          </a:prstGeom>
          <a:noFill/>
        </p:spPr>
        <p:txBody>
          <a:bodyPr wrap="square" rtlCol="0">
            <a:spAutoFit/>
          </a:bodyPr>
          <a:lstStyle/>
          <a:p>
            <a:r>
              <a:rPr lang="en-IN" dirty="0"/>
              <a:t>Best Model: Drift Method</a:t>
            </a:r>
          </a:p>
        </p:txBody>
      </p:sp>
      <p:pic>
        <p:nvPicPr>
          <p:cNvPr id="5" name="Picture 4">
            <a:extLst>
              <a:ext uri="{FF2B5EF4-FFF2-40B4-BE49-F238E27FC236}">
                <a16:creationId xmlns:a16="http://schemas.microsoft.com/office/drawing/2014/main" id="{E1C77DFB-A3D7-6F43-9FFA-465105A56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1328421"/>
            <a:ext cx="6892883" cy="4306836"/>
          </a:xfrm>
          <a:prstGeom prst="rect">
            <a:avLst/>
          </a:prstGeom>
        </p:spPr>
      </p:pic>
    </p:spTree>
    <p:extLst>
      <p:ext uri="{BB962C8B-B14F-4D97-AF65-F5344CB8AC3E}">
        <p14:creationId xmlns:p14="http://schemas.microsoft.com/office/powerpoint/2010/main" val="346955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625C01-7DBF-488F-A562-372CE8EB38A9}"/>
              </a:ext>
            </a:extLst>
          </p:cNvPr>
          <p:cNvSpPr>
            <a:spLocks noGrp="1"/>
          </p:cNvSpPr>
          <p:nvPr>
            <p:ph type="title"/>
          </p:nvPr>
        </p:nvSpPr>
        <p:spPr>
          <a:xfrm>
            <a:off x="331304" y="278296"/>
            <a:ext cx="7620000" cy="1285461"/>
          </a:xfrm>
        </p:spPr>
        <p:txBody>
          <a:bodyPr>
            <a:normAutofit/>
          </a:bodyPr>
          <a:lstStyle/>
          <a:p>
            <a:pPr algn="ctr"/>
            <a:r>
              <a:rPr lang="en-IN" dirty="0"/>
              <a:t>VISUALIZING SIMPLE FORECASTING METHODS</a:t>
            </a:r>
          </a:p>
        </p:txBody>
      </p:sp>
      <p:pic>
        <p:nvPicPr>
          <p:cNvPr id="4" name="Picture 3">
            <a:extLst>
              <a:ext uri="{FF2B5EF4-FFF2-40B4-BE49-F238E27FC236}">
                <a16:creationId xmlns:a16="http://schemas.microsoft.com/office/drawing/2014/main" id="{52F7A85F-7A63-C44B-A78F-E7350D3046AE}"/>
              </a:ext>
            </a:extLst>
          </p:cNvPr>
          <p:cNvPicPr>
            <a:picLocks noChangeAspect="1"/>
          </p:cNvPicPr>
          <p:nvPr/>
        </p:nvPicPr>
        <p:blipFill>
          <a:blip r:embed="rId2"/>
          <a:stretch>
            <a:fillRect/>
          </a:stretch>
        </p:blipFill>
        <p:spPr>
          <a:xfrm>
            <a:off x="1170763" y="1563757"/>
            <a:ext cx="7122632" cy="4430085"/>
          </a:xfrm>
          <a:prstGeom prst="rect">
            <a:avLst/>
          </a:prstGeom>
        </p:spPr>
      </p:pic>
    </p:spTree>
    <p:extLst>
      <p:ext uri="{BB962C8B-B14F-4D97-AF65-F5344CB8AC3E}">
        <p14:creationId xmlns:p14="http://schemas.microsoft.com/office/powerpoint/2010/main" val="2828936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Yearly Predictions using SMF</a:t>
            </a:r>
          </a:p>
        </p:txBody>
      </p:sp>
      <p:pic>
        <p:nvPicPr>
          <p:cNvPr id="5" name="Picture 4">
            <a:extLst>
              <a:ext uri="{FF2B5EF4-FFF2-40B4-BE49-F238E27FC236}">
                <a16:creationId xmlns:a16="http://schemas.microsoft.com/office/drawing/2014/main" id="{9A33EB64-01F2-5242-ABEC-927950DED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012" y="2054086"/>
            <a:ext cx="6295478" cy="4319848"/>
          </a:xfrm>
          <a:prstGeom prst="rect">
            <a:avLst/>
          </a:prstGeom>
        </p:spPr>
      </p:pic>
      <p:sp>
        <p:nvSpPr>
          <p:cNvPr id="6" name="TextBox 5">
            <a:extLst>
              <a:ext uri="{FF2B5EF4-FFF2-40B4-BE49-F238E27FC236}">
                <a16:creationId xmlns:a16="http://schemas.microsoft.com/office/drawing/2014/main" id="{4A2C3EB7-B59A-034B-BE58-DC3036CC5BB0}"/>
              </a:ext>
            </a:extLst>
          </p:cNvPr>
          <p:cNvSpPr txBox="1"/>
          <p:nvPr/>
        </p:nvSpPr>
        <p:spPr>
          <a:xfrm>
            <a:off x="608585" y="3247809"/>
            <a:ext cx="2229427" cy="369332"/>
          </a:xfrm>
          <a:prstGeom prst="rect">
            <a:avLst/>
          </a:prstGeom>
          <a:noFill/>
        </p:spPr>
        <p:txBody>
          <a:bodyPr wrap="square" rtlCol="0">
            <a:spAutoFit/>
          </a:bodyPr>
          <a:lstStyle/>
          <a:p>
            <a:r>
              <a:rPr lang="en-IN" b="1" dirty="0">
                <a:solidFill>
                  <a:schemeClr val="accent1"/>
                </a:solidFill>
              </a:rPr>
              <a:t>Average Method </a:t>
            </a:r>
            <a:r>
              <a:rPr lang="en-IN" b="1" dirty="0">
                <a:solidFill>
                  <a:schemeClr val="accent1"/>
                </a:solidFill>
                <a:sym typeface="Wingdings" panose="05000000000000000000" pitchFamily="2" charset="2"/>
              </a:rPr>
              <a:t></a:t>
            </a:r>
            <a:endParaRPr lang="en-IN" b="1" dirty="0">
              <a:solidFill>
                <a:schemeClr val="accent1"/>
              </a:solidFill>
            </a:endParaRPr>
          </a:p>
        </p:txBody>
      </p:sp>
      <p:sp>
        <p:nvSpPr>
          <p:cNvPr id="7" name="TextBox 6">
            <a:extLst>
              <a:ext uri="{FF2B5EF4-FFF2-40B4-BE49-F238E27FC236}">
                <a16:creationId xmlns:a16="http://schemas.microsoft.com/office/drawing/2014/main" id="{7E40544A-ADE8-0A42-B12A-5F3D79DECD66}"/>
              </a:ext>
            </a:extLst>
          </p:cNvPr>
          <p:cNvSpPr txBox="1"/>
          <p:nvPr/>
        </p:nvSpPr>
        <p:spPr>
          <a:xfrm>
            <a:off x="608585" y="5464724"/>
            <a:ext cx="1968409" cy="369332"/>
          </a:xfrm>
          <a:prstGeom prst="rect">
            <a:avLst/>
          </a:prstGeom>
          <a:noFill/>
        </p:spPr>
        <p:txBody>
          <a:bodyPr wrap="square" rtlCol="0">
            <a:spAutoFit/>
          </a:bodyPr>
          <a:lstStyle/>
          <a:p>
            <a:r>
              <a:rPr lang="en-IN" b="1" dirty="0">
                <a:solidFill>
                  <a:schemeClr val="accent1"/>
                </a:solidFill>
              </a:rPr>
              <a:t>Naïve Method</a:t>
            </a:r>
            <a:r>
              <a:rPr lang="en-IN" b="1" dirty="0">
                <a:solidFill>
                  <a:schemeClr val="accent1"/>
                </a:solidFill>
                <a:sym typeface="Wingdings" panose="05000000000000000000" pitchFamily="2" charset="2"/>
              </a:rPr>
              <a:t></a:t>
            </a:r>
            <a:endParaRPr lang="en-IN" b="1" dirty="0">
              <a:solidFill>
                <a:schemeClr val="accent1"/>
              </a:solidFill>
            </a:endParaRPr>
          </a:p>
        </p:txBody>
      </p:sp>
    </p:spTree>
    <p:extLst>
      <p:ext uri="{BB962C8B-B14F-4D97-AF65-F5344CB8AC3E}">
        <p14:creationId xmlns:p14="http://schemas.microsoft.com/office/powerpoint/2010/main" val="795331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Yearly Predictions using SMF</a:t>
            </a:r>
          </a:p>
        </p:txBody>
      </p:sp>
      <p:sp>
        <p:nvSpPr>
          <p:cNvPr id="8" name="TextBox 7">
            <a:extLst>
              <a:ext uri="{FF2B5EF4-FFF2-40B4-BE49-F238E27FC236}">
                <a16:creationId xmlns:a16="http://schemas.microsoft.com/office/drawing/2014/main" id="{35216143-1CB6-3C43-B5E0-43BFCD5E19B9}"/>
              </a:ext>
            </a:extLst>
          </p:cNvPr>
          <p:cNvSpPr txBox="1"/>
          <p:nvPr/>
        </p:nvSpPr>
        <p:spPr>
          <a:xfrm>
            <a:off x="814757" y="2934314"/>
            <a:ext cx="2229427" cy="369332"/>
          </a:xfrm>
          <a:prstGeom prst="rect">
            <a:avLst/>
          </a:prstGeom>
          <a:noFill/>
        </p:spPr>
        <p:txBody>
          <a:bodyPr wrap="square" rtlCol="0">
            <a:spAutoFit/>
          </a:bodyPr>
          <a:lstStyle/>
          <a:p>
            <a:r>
              <a:rPr lang="en-IN" b="1" dirty="0">
                <a:solidFill>
                  <a:schemeClr val="accent1"/>
                </a:solidFill>
              </a:rPr>
              <a:t>Seasonal Naïve </a:t>
            </a:r>
            <a:r>
              <a:rPr lang="en-IN" b="1" dirty="0">
                <a:solidFill>
                  <a:schemeClr val="accent1"/>
                </a:solidFill>
                <a:sym typeface="Wingdings" panose="05000000000000000000" pitchFamily="2" charset="2"/>
              </a:rPr>
              <a:t></a:t>
            </a:r>
            <a:endParaRPr lang="en-IN" b="1" dirty="0">
              <a:solidFill>
                <a:schemeClr val="accent1"/>
              </a:solidFill>
            </a:endParaRPr>
          </a:p>
        </p:txBody>
      </p:sp>
      <p:sp>
        <p:nvSpPr>
          <p:cNvPr id="9" name="TextBox 8">
            <a:extLst>
              <a:ext uri="{FF2B5EF4-FFF2-40B4-BE49-F238E27FC236}">
                <a16:creationId xmlns:a16="http://schemas.microsoft.com/office/drawing/2014/main" id="{3A362E99-575A-3E4A-9ABF-B526DDC953AB}"/>
              </a:ext>
            </a:extLst>
          </p:cNvPr>
          <p:cNvSpPr txBox="1"/>
          <p:nvPr/>
        </p:nvSpPr>
        <p:spPr>
          <a:xfrm>
            <a:off x="814757" y="5105305"/>
            <a:ext cx="1968409" cy="369332"/>
          </a:xfrm>
          <a:prstGeom prst="rect">
            <a:avLst/>
          </a:prstGeom>
          <a:noFill/>
        </p:spPr>
        <p:txBody>
          <a:bodyPr wrap="square" rtlCol="0">
            <a:spAutoFit/>
          </a:bodyPr>
          <a:lstStyle/>
          <a:p>
            <a:r>
              <a:rPr lang="en-IN" b="1" dirty="0">
                <a:solidFill>
                  <a:schemeClr val="accent1"/>
                </a:solidFill>
              </a:rPr>
              <a:t>Drift Method</a:t>
            </a:r>
            <a:r>
              <a:rPr lang="en-IN" b="1" dirty="0">
                <a:solidFill>
                  <a:schemeClr val="accent1"/>
                </a:solidFill>
                <a:sym typeface="Wingdings" panose="05000000000000000000" pitchFamily="2" charset="2"/>
              </a:rPr>
              <a:t></a:t>
            </a:r>
            <a:endParaRPr lang="en-IN" b="1" dirty="0">
              <a:solidFill>
                <a:schemeClr val="accent1"/>
              </a:solidFill>
            </a:endParaRPr>
          </a:p>
        </p:txBody>
      </p:sp>
      <p:pic>
        <p:nvPicPr>
          <p:cNvPr id="10" name="Picture 9">
            <a:extLst>
              <a:ext uri="{FF2B5EF4-FFF2-40B4-BE49-F238E27FC236}">
                <a16:creationId xmlns:a16="http://schemas.microsoft.com/office/drawing/2014/main" id="{BAFA66DC-AB5A-0643-B85D-B694D72AD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184" y="2054086"/>
            <a:ext cx="5740587" cy="3859569"/>
          </a:xfrm>
          <a:prstGeom prst="rect">
            <a:avLst/>
          </a:prstGeom>
        </p:spPr>
      </p:pic>
    </p:spTree>
    <p:extLst>
      <p:ext uri="{BB962C8B-B14F-4D97-AF65-F5344CB8AC3E}">
        <p14:creationId xmlns:p14="http://schemas.microsoft.com/office/powerpoint/2010/main" val="904362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C88618-8EAC-4531-A590-A4B3852ADBD6}"/>
              </a:ext>
            </a:extLst>
          </p:cNvPr>
          <p:cNvSpPr>
            <a:spLocks noGrp="1"/>
          </p:cNvSpPr>
          <p:nvPr>
            <p:ph type="title"/>
          </p:nvPr>
        </p:nvSpPr>
        <p:spPr>
          <a:xfrm>
            <a:off x="331304" y="278296"/>
            <a:ext cx="8176592" cy="781878"/>
          </a:xfrm>
        </p:spPr>
        <p:txBody>
          <a:bodyPr/>
          <a:lstStyle/>
          <a:p>
            <a:r>
              <a:rPr lang="en-IN" dirty="0"/>
              <a:t>Test of Accuracy Measures</a:t>
            </a:r>
          </a:p>
        </p:txBody>
      </p:sp>
      <p:sp>
        <p:nvSpPr>
          <p:cNvPr id="6" name="TextBox 5">
            <a:extLst>
              <a:ext uri="{FF2B5EF4-FFF2-40B4-BE49-F238E27FC236}">
                <a16:creationId xmlns:a16="http://schemas.microsoft.com/office/drawing/2014/main" id="{B033D1EC-EC6E-4DEA-B9DA-2485E8185281}"/>
              </a:ext>
            </a:extLst>
          </p:cNvPr>
          <p:cNvSpPr txBox="1"/>
          <p:nvPr/>
        </p:nvSpPr>
        <p:spPr>
          <a:xfrm>
            <a:off x="556591" y="5857461"/>
            <a:ext cx="5539409" cy="369332"/>
          </a:xfrm>
          <a:prstGeom prst="rect">
            <a:avLst/>
          </a:prstGeom>
          <a:noFill/>
        </p:spPr>
        <p:txBody>
          <a:bodyPr wrap="square" rtlCol="0">
            <a:spAutoFit/>
          </a:bodyPr>
          <a:lstStyle/>
          <a:p>
            <a:r>
              <a:rPr lang="en-IN" dirty="0"/>
              <a:t>Best Model: Drift Method</a:t>
            </a:r>
          </a:p>
        </p:txBody>
      </p:sp>
      <p:pic>
        <p:nvPicPr>
          <p:cNvPr id="3" name="Picture 2">
            <a:extLst>
              <a:ext uri="{FF2B5EF4-FFF2-40B4-BE49-F238E27FC236}">
                <a16:creationId xmlns:a16="http://schemas.microsoft.com/office/drawing/2014/main" id="{D512F0C1-206E-FF46-BB1E-5612BF076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1191491"/>
            <a:ext cx="7007991" cy="4445069"/>
          </a:xfrm>
          <a:prstGeom prst="rect">
            <a:avLst/>
          </a:prstGeom>
        </p:spPr>
      </p:pic>
    </p:spTree>
    <p:extLst>
      <p:ext uri="{BB962C8B-B14F-4D97-AF65-F5344CB8AC3E}">
        <p14:creationId xmlns:p14="http://schemas.microsoft.com/office/powerpoint/2010/main" val="1571097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66BC-147E-495D-84F9-56D7258C76E7}"/>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CONTENTS</a:t>
            </a:r>
          </a:p>
        </p:txBody>
      </p:sp>
      <p:pic>
        <p:nvPicPr>
          <p:cNvPr id="5" name="Picture 4">
            <a:extLst>
              <a:ext uri="{FF2B5EF4-FFF2-40B4-BE49-F238E27FC236}">
                <a16:creationId xmlns:a16="http://schemas.microsoft.com/office/drawing/2014/main" id="{E7A5D7EB-7C65-403F-B372-AF86ECF6B120}"/>
              </a:ext>
            </a:extLst>
          </p:cNvPr>
          <p:cNvPicPr>
            <a:picLocks noChangeAspect="1"/>
          </p:cNvPicPr>
          <p:nvPr/>
        </p:nvPicPr>
        <p:blipFill rotWithShape="1">
          <a:blip r:embed="rId2">
            <a:extLst>
              <a:ext uri="{28A0092B-C50C-407E-A947-70E740481C1C}">
                <a14:useLocalDpi xmlns:a14="http://schemas.microsoft.com/office/drawing/2010/main" val="0"/>
              </a:ext>
            </a:extLst>
          </a:blip>
          <a:srcRect t="6089" r="-2" b="18749"/>
          <a:stretch/>
        </p:blipFill>
        <p:spPr>
          <a:xfrm>
            <a:off x="704892" y="1221747"/>
            <a:ext cx="3194106" cy="2328702"/>
          </a:xfrm>
          <a:prstGeom prst="rect">
            <a:avLst/>
          </a:prstGeom>
        </p:spPr>
      </p:pic>
      <p:pic>
        <p:nvPicPr>
          <p:cNvPr id="11" name="Picture 10">
            <a:extLst>
              <a:ext uri="{FF2B5EF4-FFF2-40B4-BE49-F238E27FC236}">
                <a16:creationId xmlns:a16="http://schemas.microsoft.com/office/drawing/2014/main" id="{D3035ECD-F333-4016-B447-D1EE962B97A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63" r="10120" b="3"/>
          <a:stretch/>
        </p:blipFill>
        <p:spPr>
          <a:xfrm>
            <a:off x="5021821" y="1001601"/>
            <a:ext cx="3539976" cy="2985818"/>
          </a:xfrm>
          <a:prstGeom prst="rect">
            <a:avLst/>
          </a:prstGeom>
        </p:spPr>
      </p:pic>
      <p:pic>
        <p:nvPicPr>
          <p:cNvPr id="9" name="Picture 8">
            <a:extLst>
              <a:ext uri="{FF2B5EF4-FFF2-40B4-BE49-F238E27FC236}">
                <a16:creationId xmlns:a16="http://schemas.microsoft.com/office/drawing/2014/main" id="{8B2D835C-1B68-412A-9D2B-A66768554751}"/>
              </a:ext>
            </a:extLst>
          </p:cNvPr>
          <p:cNvPicPr>
            <a:picLocks noChangeAspect="1"/>
          </p:cNvPicPr>
          <p:nvPr/>
        </p:nvPicPr>
        <p:blipFill rotWithShape="1">
          <a:blip r:embed="rId5">
            <a:extLst>
              <a:ext uri="{28A0092B-C50C-407E-A947-70E740481C1C}">
                <a14:useLocalDpi xmlns:a14="http://schemas.microsoft.com/office/drawing/2010/main" val="0"/>
              </a:ext>
            </a:extLst>
          </a:blip>
          <a:srcRect t="5112"/>
          <a:stretch/>
        </p:blipFill>
        <p:spPr>
          <a:xfrm>
            <a:off x="704892" y="3812954"/>
            <a:ext cx="3535590" cy="2985818"/>
          </a:xfrm>
          <a:prstGeom prst="rect">
            <a:avLst/>
          </a:prstGeom>
        </p:spPr>
      </p:pic>
      <p:pic>
        <p:nvPicPr>
          <p:cNvPr id="20" name="Picture 19">
            <a:extLst>
              <a:ext uri="{FF2B5EF4-FFF2-40B4-BE49-F238E27FC236}">
                <a16:creationId xmlns:a16="http://schemas.microsoft.com/office/drawing/2014/main" id="{97832CD2-137D-4D9F-B0B6-CAE1E7847862}"/>
              </a:ext>
            </a:extLst>
          </p:cNvPr>
          <p:cNvPicPr>
            <a:picLocks noChangeAspect="1"/>
          </p:cNvPicPr>
          <p:nvPr/>
        </p:nvPicPr>
        <p:blipFill rotWithShape="1">
          <a:blip r:embed="rId6">
            <a:extLst>
              <a:ext uri="{28A0092B-C50C-407E-A947-70E740481C1C}">
                <a14:useLocalDpi xmlns:a14="http://schemas.microsoft.com/office/drawing/2010/main" val="0"/>
              </a:ext>
            </a:extLst>
          </a:blip>
          <a:srcRect l="6481" r="1766" b="-4"/>
          <a:stretch/>
        </p:blipFill>
        <p:spPr>
          <a:xfrm>
            <a:off x="5021821" y="3550449"/>
            <a:ext cx="4160452" cy="3026833"/>
          </a:xfrm>
          <a:prstGeom prst="rect">
            <a:avLst/>
          </a:prstGeom>
        </p:spPr>
      </p:pic>
      <p:sp>
        <p:nvSpPr>
          <p:cNvPr id="23" name="TextBox 22">
            <a:extLst>
              <a:ext uri="{FF2B5EF4-FFF2-40B4-BE49-F238E27FC236}">
                <a16:creationId xmlns:a16="http://schemas.microsoft.com/office/drawing/2014/main" id="{A4D9458E-207A-4FB3-BB88-BADC63964223}"/>
              </a:ext>
            </a:extLst>
          </p:cNvPr>
          <p:cNvSpPr txBox="1"/>
          <p:nvPr/>
        </p:nvSpPr>
        <p:spPr>
          <a:xfrm>
            <a:off x="704892" y="92765"/>
            <a:ext cx="4316929" cy="646331"/>
          </a:xfrm>
          <a:prstGeom prst="rect">
            <a:avLst/>
          </a:prstGeom>
          <a:solidFill>
            <a:schemeClr val="bg1"/>
          </a:solidFill>
        </p:spPr>
        <p:txBody>
          <a:bodyPr wrap="square" rtlCol="0">
            <a:spAutoFit/>
          </a:bodyPr>
          <a:lstStyle/>
          <a:p>
            <a:r>
              <a:rPr lang="en-IN" sz="3600" dirty="0">
                <a:solidFill>
                  <a:schemeClr val="accent1"/>
                </a:solidFill>
              </a:rPr>
              <a:t>CONTENTS</a:t>
            </a:r>
          </a:p>
        </p:txBody>
      </p:sp>
    </p:spTree>
    <p:extLst>
      <p:ext uri="{BB962C8B-B14F-4D97-AF65-F5344CB8AC3E}">
        <p14:creationId xmlns:p14="http://schemas.microsoft.com/office/powerpoint/2010/main" val="3310861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625C01-7DBF-488F-A562-372CE8EB38A9}"/>
              </a:ext>
            </a:extLst>
          </p:cNvPr>
          <p:cNvSpPr>
            <a:spLocks noGrp="1"/>
          </p:cNvSpPr>
          <p:nvPr>
            <p:ph type="title"/>
          </p:nvPr>
        </p:nvSpPr>
        <p:spPr>
          <a:xfrm>
            <a:off x="331304" y="278296"/>
            <a:ext cx="7620000" cy="1285461"/>
          </a:xfrm>
        </p:spPr>
        <p:txBody>
          <a:bodyPr>
            <a:normAutofit/>
          </a:bodyPr>
          <a:lstStyle/>
          <a:p>
            <a:pPr algn="ctr"/>
            <a:r>
              <a:rPr lang="en-IN" dirty="0"/>
              <a:t>VISUALIZING SIMPLE FORECASTING METHODS</a:t>
            </a:r>
          </a:p>
        </p:txBody>
      </p:sp>
      <p:pic>
        <p:nvPicPr>
          <p:cNvPr id="2" name="Picture 1">
            <a:extLst>
              <a:ext uri="{FF2B5EF4-FFF2-40B4-BE49-F238E27FC236}">
                <a16:creationId xmlns:a16="http://schemas.microsoft.com/office/drawing/2014/main" id="{4F446226-1E29-FB43-B53E-4F5D8FBED932}"/>
              </a:ext>
            </a:extLst>
          </p:cNvPr>
          <p:cNvPicPr>
            <a:picLocks noChangeAspect="1"/>
          </p:cNvPicPr>
          <p:nvPr/>
        </p:nvPicPr>
        <p:blipFill>
          <a:blip r:embed="rId2"/>
          <a:stretch>
            <a:fillRect/>
          </a:stretch>
        </p:blipFill>
        <p:spPr>
          <a:xfrm>
            <a:off x="986195" y="1655467"/>
            <a:ext cx="7287471" cy="4750173"/>
          </a:xfrm>
          <a:prstGeom prst="rect">
            <a:avLst/>
          </a:prstGeom>
        </p:spPr>
      </p:pic>
    </p:spTree>
    <p:extLst>
      <p:ext uri="{BB962C8B-B14F-4D97-AF65-F5344CB8AC3E}">
        <p14:creationId xmlns:p14="http://schemas.microsoft.com/office/powerpoint/2010/main" val="932151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35C4D5-31CA-4A32-B04F-745EC3F9F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13" y="1628775"/>
            <a:ext cx="8727989" cy="4619625"/>
          </a:xfrm>
          <a:prstGeom prst="rect">
            <a:avLst/>
          </a:prstGeom>
        </p:spPr>
      </p:pic>
      <p:sp>
        <p:nvSpPr>
          <p:cNvPr id="9" name="TextBox 8">
            <a:extLst>
              <a:ext uri="{FF2B5EF4-FFF2-40B4-BE49-F238E27FC236}">
                <a16:creationId xmlns:a16="http://schemas.microsoft.com/office/drawing/2014/main" id="{53768375-A83A-47E1-8292-E3AB97EF1769}"/>
              </a:ext>
            </a:extLst>
          </p:cNvPr>
          <p:cNvSpPr txBox="1"/>
          <p:nvPr/>
        </p:nvSpPr>
        <p:spPr>
          <a:xfrm>
            <a:off x="1228725" y="857250"/>
            <a:ext cx="6562725" cy="523220"/>
          </a:xfrm>
          <a:prstGeom prst="rect">
            <a:avLst/>
          </a:prstGeom>
          <a:noFill/>
        </p:spPr>
        <p:txBody>
          <a:bodyPr wrap="square" rtlCol="0">
            <a:spAutoFit/>
          </a:bodyPr>
          <a:lstStyle/>
          <a:p>
            <a:r>
              <a:rPr lang="en-US" sz="2800" dirty="0">
                <a:solidFill>
                  <a:schemeClr val="accent2">
                    <a:lumMod val="60000"/>
                    <a:lumOff val="40000"/>
                  </a:schemeClr>
                </a:solidFill>
              </a:rPr>
              <a:t>Single Exponential Smoothing</a:t>
            </a:r>
          </a:p>
        </p:txBody>
      </p:sp>
    </p:spTree>
    <p:extLst>
      <p:ext uri="{BB962C8B-B14F-4D97-AF65-F5344CB8AC3E}">
        <p14:creationId xmlns:p14="http://schemas.microsoft.com/office/powerpoint/2010/main" val="1073199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DD3691-DAD6-475D-8E11-95612E2276B5}"/>
              </a:ext>
            </a:extLst>
          </p:cNvPr>
          <p:cNvSpPr txBox="1"/>
          <p:nvPr/>
        </p:nvSpPr>
        <p:spPr>
          <a:xfrm>
            <a:off x="349320" y="339046"/>
            <a:ext cx="8599470"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a:t>Single Exponential Smoothing, SES for short, also called Simple Exponential Smoothing, is a time series forecasting method for univariate data without  a seasonality.</a:t>
            </a:r>
          </a:p>
          <a:p>
            <a:pPr marL="285750" indent="-285750">
              <a:buFont typeface="Arial" panose="020B0604020202020204" pitchFamily="34" charset="0"/>
              <a:buChar char="•"/>
            </a:pPr>
            <a:r>
              <a:rPr lang="en-US" sz="2400" dirty="0"/>
              <a:t>It requires a single parameter, called alpha (a), also called the smoothing factor or smoothing coefficient.</a:t>
            </a:r>
          </a:p>
          <a:p>
            <a:pPr marL="285750" indent="-285750">
              <a:buFont typeface="Arial" panose="020B0604020202020204" pitchFamily="34" charset="0"/>
              <a:buChar char="•"/>
            </a:pPr>
            <a:r>
              <a:rPr lang="en-US" sz="2400" dirty="0"/>
              <a:t> Alpha is often set to a value between 0 and 1. Large values mean that the model pays attention mainly to the most recent past observations, whereas smaller values mean more of the history is taken into account when making a prediction.</a:t>
            </a:r>
          </a:p>
          <a:p>
            <a:pPr marL="285750" indent="-285750">
              <a:buFont typeface="Arial" panose="020B0604020202020204" pitchFamily="34" charset="0"/>
              <a:buChar char="•"/>
            </a:pPr>
            <a:r>
              <a:rPr lang="en-US" sz="2400" dirty="0"/>
              <a:t>A value close to 1 indicates fast learning (that is, only the most recent values influence the forecasts), whereas a value close to 0 indicates slow learning (past observations have a large influence on forecasts).</a:t>
            </a:r>
          </a:p>
          <a:p>
            <a:pPr marL="285750" indent="-285750">
              <a:buFont typeface="Arial" panose="020B0604020202020204" pitchFamily="34" charset="0"/>
              <a:buChar char="•"/>
            </a:pPr>
            <a:r>
              <a:rPr lang="en-US" sz="2400" dirty="0"/>
              <a:t>The alpha value for this time series data forecast is 0.999 . Therefore, the most recent value influences the forecast.</a:t>
            </a:r>
          </a:p>
        </p:txBody>
      </p:sp>
    </p:spTree>
    <p:extLst>
      <p:ext uri="{BB962C8B-B14F-4D97-AF65-F5344CB8AC3E}">
        <p14:creationId xmlns:p14="http://schemas.microsoft.com/office/powerpoint/2010/main" val="839025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4B867F-8E0A-D140-9D4C-192BF606A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86" y="710859"/>
            <a:ext cx="6062213" cy="5310077"/>
          </a:xfrm>
          <a:prstGeom prst="rect">
            <a:avLst/>
          </a:prstGeom>
        </p:spPr>
      </p:pic>
    </p:spTree>
    <p:extLst>
      <p:ext uri="{BB962C8B-B14F-4D97-AF65-F5344CB8AC3E}">
        <p14:creationId xmlns:p14="http://schemas.microsoft.com/office/powerpoint/2010/main" val="3433758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	</a:t>
            </a:r>
          </a:p>
        </p:txBody>
      </p:sp>
      <p:sp>
        <p:nvSpPr>
          <p:cNvPr id="3" name="Title 1">
            <a:extLst>
              <a:ext uri="{FF2B5EF4-FFF2-40B4-BE49-F238E27FC236}">
                <a16:creationId xmlns:a16="http://schemas.microsoft.com/office/drawing/2014/main" id="{22B5F504-F5BD-8543-925E-33B2497C90F4}"/>
              </a:ext>
            </a:extLst>
          </p:cNvPr>
          <p:cNvSpPr txBox="1">
            <a:spLocks/>
          </p:cNvSpPr>
          <p:nvPr/>
        </p:nvSpPr>
        <p:spPr>
          <a:xfrm>
            <a:off x="331304" y="1405368"/>
            <a:ext cx="8942698" cy="387187"/>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Holt’s Linear Trend Method: </a:t>
            </a:r>
            <a:endParaRPr lang="en-IN" sz="2000" dirty="0"/>
          </a:p>
        </p:txBody>
      </p:sp>
      <p:sp>
        <p:nvSpPr>
          <p:cNvPr id="4" name="TextBox 3">
            <a:extLst>
              <a:ext uri="{FF2B5EF4-FFF2-40B4-BE49-F238E27FC236}">
                <a16:creationId xmlns:a16="http://schemas.microsoft.com/office/drawing/2014/main" id="{0C598F02-854E-0546-A484-794D13895D4F}"/>
              </a:ext>
            </a:extLst>
          </p:cNvPr>
          <p:cNvSpPr txBox="1"/>
          <p:nvPr/>
        </p:nvSpPr>
        <p:spPr>
          <a:xfrm>
            <a:off x="331304" y="2577947"/>
            <a:ext cx="6907576" cy="2031325"/>
          </a:xfrm>
          <a:prstGeom prst="rect">
            <a:avLst/>
          </a:prstGeom>
          <a:noFill/>
        </p:spPr>
        <p:txBody>
          <a:bodyPr wrap="square" rtlCol="0">
            <a:spAutoFit/>
          </a:bodyPr>
          <a:lstStyle/>
          <a:p>
            <a:pPr marL="285750" indent="-285750">
              <a:buFont typeface="Wingdings" pitchFamily="2" charset="2"/>
              <a:buChar char="q"/>
            </a:pPr>
            <a:r>
              <a:rPr lang="en-US" dirty="0"/>
              <a:t>Holt’s linear method is the extension of simple exponential smoothing, allowing forecasting of data with a trend.</a:t>
            </a:r>
          </a:p>
          <a:p>
            <a:pPr marL="285750" indent="-285750">
              <a:buFont typeface="Wingdings" pitchFamily="2" charset="2"/>
              <a:buChar char="q"/>
            </a:pPr>
            <a:endParaRPr lang="en-US" dirty="0"/>
          </a:p>
          <a:p>
            <a:pPr marL="285750" indent="-285750">
              <a:buFont typeface="Wingdings" pitchFamily="2" charset="2"/>
              <a:buChar char="q"/>
            </a:pPr>
            <a:r>
              <a:rPr lang="en-US" dirty="0"/>
              <a:t>It involves a forecast equation and two smoothing equations (one for the level and one for the trend).</a:t>
            </a:r>
          </a:p>
          <a:p>
            <a:pPr marL="285750" indent="-285750">
              <a:buFont typeface="Wingdings" pitchFamily="2" charset="2"/>
              <a:buChar char="q"/>
            </a:pPr>
            <a:endParaRPr lang="en-US" dirty="0"/>
          </a:p>
          <a:p>
            <a:pPr marL="285750" indent="-285750">
              <a:buFont typeface="Wingdings" pitchFamily="2" charset="2"/>
              <a:buChar char="q"/>
            </a:pPr>
            <a:r>
              <a:rPr lang="en-US" dirty="0"/>
              <a:t>Contains certain trend but no seasonality.</a:t>
            </a:r>
          </a:p>
        </p:txBody>
      </p:sp>
    </p:spTree>
    <p:extLst>
      <p:ext uri="{BB962C8B-B14F-4D97-AF65-F5344CB8AC3E}">
        <p14:creationId xmlns:p14="http://schemas.microsoft.com/office/powerpoint/2010/main" val="3071248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Weekly Predictions using Holt’s Linear Method</a:t>
            </a:r>
          </a:p>
        </p:txBody>
      </p:sp>
      <p:pic>
        <p:nvPicPr>
          <p:cNvPr id="5" name="Picture 4">
            <a:extLst>
              <a:ext uri="{FF2B5EF4-FFF2-40B4-BE49-F238E27FC236}">
                <a16:creationId xmlns:a16="http://schemas.microsoft.com/office/drawing/2014/main" id="{449C4C54-BCDC-CE4F-B774-E227A4CA1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4" y="2544418"/>
            <a:ext cx="8861596" cy="2194499"/>
          </a:xfrm>
          <a:prstGeom prst="rect">
            <a:avLst/>
          </a:prstGeom>
        </p:spPr>
      </p:pic>
    </p:spTree>
    <p:extLst>
      <p:ext uri="{BB962C8B-B14F-4D97-AF65-F5344CB8AC3E}">
        <p14:creationId xmlns:p14="http://schemas.microsoft.com/office/powerpoint/2010/main" val="1516970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860977"/>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Summary of Model</a:t>
            </a:r>
          </a:p>
        </p:txBody>
      </p:sp>
      <p:pic>
        <p:nvPicPr>
          <p:cNvPr id="6" name="Picture 5">
            <a:extLst>
              <a:ext uri="{FF2B5EF4-FFF2-40B4-BE49-F238E27FC236}">
                <a16:creationId xmlns:a16="http://schemas.microsoft.com/office/drawing/2014/main" id="{01149278-5D75-7E42-805A-1BE11E07C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278" y="1443658"/>
            <a:ext cx="3441976" cy="4986668"/>
          </a:xfrm>
          <a:prstGeom prst="rect">
            <a:avLst/>
          </a:prstGeom>
        </p:spPr>
      </p:pic>
      <p:sp>
        <p:nvSpPr>
          <p:cNvPr id="7" name="TextBox 6">
            <a:extLst>
              <a:ext uri="{FF2B5EF4-FFF2-40B4-BE49-F238E27FC236}">
                <a16:creationId xmlns:a16="http://schemas.microsoft.com/office/drawing/2014/main" id="{4FCAFBA3-F2CD-D442-89CA-4841AD2BC208}"/>
              </a:ext>
            </a:extLst>
          </p:cNvPr>
          <p:cNvSpPr txBox="1"/>
          <p:nvPr/>
        </p:nvSpPr>
        <p:spPr>
          <a:xfrm>
            <a:off x="451821" y="1225411"/>
            <a:ext cx="4728709" cy="5755422"/>
          </a:xfrm>
          <a:prstGeom prst="rect">
            <a:avLst/>
          </a:prstGeom>
          <a:noFill/>
        </p:spPr>
        <p:txBody>
          <a:bodyPr wrap="square" rtlCol="0">
            <a:spAutoFit/>
          </a:bodyPr>
          <a:lstStyle/>
          <a:p>
            <a:pPr marL="285750" indent="-285750">
              <a:buFont typeface="Wingdings" pitchFamily="2" charset="2"/>
              <a:buChar char="q"/>
            </a:pPr>
            <a:r>
              <a:rPr lang="en-US" sz="1600" dirty="0"/>
              <a:t>ℓ𝑡 denotes an estimate of the level of the series at time 𝑡,</a:t>
            </a:r>
          </a:p>
          <a:p>
            <a:endParaRPr lang="en-US" sz="1600" dirty="0"/>
          </a:p>
          <a:p>
            <a:pPr marL="285750" indent="-285750">
              <a:buFont typeface="Wingdings" pitchFamily="2" charset="2"/>
              <a:buChar char="q"/>
            </a:pPr>
            <a:r>
              <a:rPr lang="en-US" sz="1600" dirty="0"/>
              <a:t>𝑏𝑡 denotes an estimate of the trend (slope) of the series at time 𝑡,</a:t>
            </a:r>
          </a:p>
          <a:p>
            <a:endParaRPr lang="en-US" sz="1600" dirty="0"/>
          </a:p>
          <a:p>
            <a:pPr marL="285750" indent="-285750">
              <a:buFont typeface="Wingdings" pitchFamily="2" charset="2"/>
              <a:buChar char="q"/>
            </a:pPr>
            <a:r>
              <a:rPr lang="en-US" sz="1600" dirty="0"/>
              <a:t>𝛼 is the smoothing parameter for the level, 0 ≤ 𝛼 ≤ 1, and</a:t>
            </a:r>
          </a:p>
          <a:p>
            <a:pPr marL="742950" lvl="1" indent="-285750">
              <a:buFont typeface="Wingdings" pitchFamily="2" charset="2"/>
              <a:buChar char="§"/>
            </a:pPr>
            <a:r>
              <a:rPr lang="en-US" sz="1600" dirty="0"/>
              <a:t>Lower the value of 𝛼 higher the smoothness.</a:t>
            </a:r>
          </a:p>
          <a:p>
            <a:pPr marL="742950" lvl="1" indent="-285750">
              <a:buFont typeface="Wingdings" pitchFamily="2" charset="2"/>
              <a:buChar char="§"/>
            </a:pPr>
            <a:r>
              <a:rPr lang="en-US" sz="1600" dirty="0"/>
              <a:t>Alpha controls the data smoothing. Bigger alpha gives more weight to recent data. Smaller alpha creates a smoother line.</a:t>
            </a:r>
          </a:p>
          <a:p>
            <a:endParaRPr lang="en-US" sz="1600" dirty="0"/>
          </a:p>
          <a:p>
            <a:pPr marL="285750" indent="-285750">
              <a:buFont typeface="Wingdings" pitchFamily="2" charset="2"/>
              <a:buChar char="q"/>
            </a:pPr>
            <a:r>
              <a:rPr lang="en-US" sz="1600" dirty="0"/>
              <a:t>𝛽 is the smoothing parameter for the trend, 0 ≤ 𝛽 ∗ ≤ 1.</a:t>
            </a:r>
          </a:p>
          <a:p>
            <a:pPr marL="742950" lvl="1" indent="-285750">
              <a:buFont typeface="Wingdings" pitchFamily="2" charset="2"/>
              <a:buChar char="§"/>
            </a:pPr>
            <a:r>
              <a:rPr lang="en-US" sz="1600" dirty="0"/>
              <a:t>Better trend if closer to 0</a:t>
            </a:r>
          </a:p>
          <a:p>
            <a:pPr marL="742950" lvl="1" indent="-285750">
              <a:buFont typeface="Wingdings" pitchFamily="2" charset="2"/>
              <a:buChar char="§"/>
            </a:pPr>
            <a:r>
              <a:rPr lang="en-US" sz="1600" dirty="0"/>
              <a:t>very small value means that the slope hardly changes over time </a:t>
            </a:r>
          </a:p>
          <a:p>
            <a:pPr marL="742950" lvl="1" indent="-285750">
              <a:buFont typeface="Wingdings" pitchFamily="2" charset="2"/>
              <a:buChar char="§"/>
            </a:pPr>
            <a:r>
              <a:rPr lang="en-US" sz="1600" dirty="0"/>
              <a:t>A non-zero beta accounts for trend. Bigger beta gives more weight to recent trend. </a:t>
            </a:r>
          </a:p>
        </p:txBody>
      </p:sp>
    </p:spTree>
    <p:extLst>
      <p:ext uri="{BB962C8B-B14F-4D97-AF65-F5344CB8AC3E}">
        <p14:creationId xmlns:p14="http://schemas.microsoft.com/office/powerpoint/2010/main" val="2847544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69C399-DB28-CC44-A175-4121EDDB4DB2}"/>
              </a:ext>
            </a:extLst>
          </p:cNvPr>
          <p:cNvPicPr>
            <a:picLocks noChangeAspect="1"/>
          </p:cNvPicPr>
          <p:nvPr/>
        </p:nvPicPr>
        <p:blipFill>
          <a:blip r:embed="rId2"/>
          <a:stretch>
            <a:fillRect/>
          </a:stretch>
        </p:blipFill>
        <p:spPr>
          <a:xfrm>
            <a:off x="505609" y="1454598"/>
            <a:ext cx="8522277" cy="5403402"/>
          </a:xfrm>
          <a:prstGeom prst="rect">
            <a:avLst/>
          </a:prstGeom>
        </p:spPr>
      </p:pic>
      <p:sp>
        <p:nvSpPr>
          <p:cNvPr id="7" name="Title 1">
            <a:extLst>
              <a:ext uri="{FF2B5EF4-FFF2-40B4-BE49-F238E27FC236}">
                <a16:creationId xmlns:a16="http://schemas.microsoft.com/office/drawing/2014/main" id="{AEADBA20-6E62-1F4E-BF7F-64B2AA5DBA74}"/>
              </a:ext>
            </a:extLst>
          </p:cNvPr>
          <p:cNvSpPr txBox="1">
            <a:spLocks/>
          </p:cNvSpPr>
          <p:nvPr/>
        </p:nvSpPr>
        <p:spPr>
          <a:xfrm>
            <a:off x="331304" y="278296"/>
            <a:ext cx="7620000" cy="12854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VISUALIZING HOLT’S LINEAR METHOD (WEEKLY)</a:t>
            </a:r>
          </a:p>
        </p:txBody>
      </p:sp>
    </p:spTree>
    <p:extLst>
      <p:ext uri="{BB962C8B-B14F-4D97-AF65-F5344CB8AC3E}">
        <p14:creationId xmlns:p14="http://schemas.microsoft.com/office/powerpoint/2010/main" val="877279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Monthly Predictions using Holt’s Linear Method</a:t>
            </a:r>
          </a:p>
        </p:txBody>
      </p:sp>
      <p:pic>
        <p:nvPicPr>
          <p:cNvPr id="6" name="Picture 5">
            <a:extLst>
              <a:ext uri="{FF2B5EF4-FFF2-40B4-BE49-F238E27FC236}">
                <a16:creationId xmlns:a16="http://schemas.microsoft.com/office/drawing/2014/main" id="{912960EF-336E-F64D-8EB8-4E465C0B6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79" y="2644346"/>
            <a:ext cx="8096121" cy="2100649"/>
          </a:xfrm>
          <a:prstGeom prst="rect">
            <a:avLst/>
          </a:prstGeom>
        </p:spPr>
      </p:pic>
    </p:spTree>
    <p:extLst>
      <p:ext uri="{BB962C8B-B14F-4D97-AF65-F5344CB8AC3E}">
        <p14:creationId xmlns:p14="http://schemas.microsoft.com/office/powerpoint/2010/main" val="330057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Summary of Model</a:t>
            </a:r>
          </a:p>
        </p:txBody>
      </p:sp>
      <p:pic>
        <p:nvPicPr>
          <p:cNvPr id="5" name="Picture 4">
            <a:extLst>
              <a:ext uri="{FF2B5EF4-FFF2-40B4-BE49-F238E27FC236}">
                <a16:creationId xmlns:a16="http://schemas.microsoft.com/office/drawing/2014/main" id="{DFE6A719-B079-AD4C-AC44-AAFAEADE9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328" y="1895060"/>
            <a:ext cx="3037640" cy="4399341"/>
          </a:xfrm>
          <a:prstGeom prst="rect">
            <a:avLst/>
          </a:prstGeom>
        </p:spPr>
      </p:pic>
    </p:spTree>
    <p:extLst>
      <p:ext uri="{BB962C8B-B14F-4D97-AF65-F5344CB8AC3E}">
        <p14:creationId xmlns:p14="http://schemas.microsoft.com/office/powerpoint/2010/main" val="217733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1D74-4364-F04F-9989-36B666ABCE66}"/>
              </a:ext>
            </a:extLst>
          </p:cNvPr>
          <p:cNvSpPr>
            <a:spLocks noGrp="1"/>
          </p:cNvSpPr>
          <p:nvPr>
            <p:ph type="title"/>
          </p:nvPr>
        </p:nvSpPr>
        <p:spPr>
          <a:xfrm>
            <a:off x="677334" y="609600"/>
            <a:ext cx="8596668" cy="914400"/>
          </a:xfrm>
        </p:spPr>
        <p:txBody>
          <a:bodyPr/>
          <a:lstStyle/>
          <a:p>
            <a:r>
              <a:rPr lang="en-US" dirty="0"/>
              <a:t>DATA DESCRIPTION</a:t>
            </a:r>
          </a:p>
        </p:txBody>
      </p:sp>
      <p:sp>
        <p:nvSpPr>
          <p:cNvPr id="3" name="TextBox 2">
            <a:extLst>
              <a:ext uri="{FF2B5EF4-FFF2-40B4-BE49-F238E27FC236}">
                <a16:creationId xmlns:a16="http://schemas.microsoft.com/office/drawing/2014/main" id="{45441210-0375-6042-9423-CD6FAA4C2B1B}"/>
              </a:ext>
            </a:extLst>
          </p:cNvPr>
          <p:cNvSpPr txBox="1"/>
          <p:nvPr/>
        </p:nvSpPr>
        <p:spPr>
          <a:xfrm>
            <a:off x="827314" y="2394857"/>
            <a:ext cx="5921829" cy="1200329"/>
          </a:xfrm>
          <a:prstGeom prst="rect">
            <a:avLst/>
          </a:prstGeom>
          <a:noFill/>
        </p:spPr>
        <p:txBody>
          <a:bodyPr wrap="square" rtlCol="0">
            <a:spAutoFit/>
          </a:bodyPr>
          <a:lstStyle/>
          <a:p>
            <a:pPr marL="285750" indent="-285750">
              <a:buFont typeface="Wingdings" pitchFamily="2" charset="2"/>
              <a:buChar char="q"/>
            </a:pPr>
            <a:r>
              <a:rPr lang="en-US" dirty="0"/>
              <a:t>8216 observations &amp; 2 Variables (‘Year’ &amp; ‘Price’</a:t>
            </a:r>
          </a:p>
          <a:p>
            <a:pPr marL="285750" indent="-285750">
              <a:buFont typeface="Wingdings" pitchFamily="2" charset="2"/>
              <a:buChar char="q"/>
            </a:pPr>
            <a:endParaRPr lang="en-US" dirty="0"/>
          </a:p>
          <a:p>
            <a:pPr marL="285750" indent="-285750">
              <a:buFont typeface="Wingdings" pitchFamily="2" charset="2"/>
              <a:buChar char="q"/>
            </a:pPr>
            <a:r>
              <a:rPr lang="en-US" dirty="0"/>
              <a:t>Oil Price of from years 1987-2019</a:t>
            </a:r>
          </a:p>
          <a:p>
            <a:pPr marL="285750" indent="-285750">
              <a:buFont typeface="Wingdings" pitchFamily="2" charset="2"/>
              <a:buChar char="q"/>
            </a:pPr>
            <a:endParaRPr lang="en-US" dirty="0"/>
          </a:p>
        </p:txBody>
      </p:sp>
    </p:spTree>
    <p:extLst>
      <p:ext uri="{BB962C8B-B14F-4D97-AF65-F5344CB8AC3E}">
        <p14:creationId xmlns:p14="http://schemas.microsoft.com/office/powerpoint/2010/main" val="3579971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EADBA20-6E62-1F4E-BF7F-64B2AA5DBA74}"/>
              </a:ext>
            </a:extLst>
          </p:cNvPr>
          <p:cNvSpPr txBox="1">
            <a:spLocks/>
          </p:cNvSpPr>
          <p:nvPr/>
        </p:nvSpPr>
        <p:spPr>
          <a:xfrm>
            <a:off x="331304" y="278296"/>
            <a:ext cx="7620000" cy="12854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VISUALIZING HOLT’S LINEAR METHOD (MONTHLY)</a:t>
            </a:r>
          </a:p>
        </p:txBody>
      </p:sp>
      <p:pic>
        <p:nvPicPr>
          <p:cNvPr id="2" name="Picture 1">
            <a:extLst>
              <a:ext uri="{FF2B5EF4-FFF2-40B4-BE49-F238E27FC236}">
                <a16:creationId xmlns:a16="http://schemas.microsoft.com/office/drawing/2014/main" id="{11975FAA-A211-E64F-871F-2CEA0E3DBA41}"/>
              </a:ext>
            </a:extLst>
          </p:cNvPr>
          <p:cNvPicPr>
            <a:picLocks noChangeAspect="1"/>
          </p:cNvPicPr>
          <p:nvPr/>
        </p:nvPicPr>
        <p:blipFill>
          <a:blip r:embed="rId2"/>
          <a:stretch>
            <a:fillRect/>
          </a:stretch>
        </p:blipFill>
        <p:spPr>
          <a:xfrm>
            <a:off x="821635" y="1491178"/>
            <a:ext cx="7739269" cy="5246172"/>
          </a:xfrm>
          <a:prstGeom prst="rect">
            <a:avLst/>
          </a:prstGeom>
        </p:spPr>
      </p:pic>
    </p:spTree>
    <p:extLst>
      <p:ext uri="{BB962C8B-B14F-4D97-AF65-F5344CB8AC3E}">
        <p14:creationId xmlns:p14="http://schemas.microsoft.com/office/powerpoint/2010/main" val="1823111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Yearly Predictions using Holt’s Linear Method</a:t>
            </a:r>
          </a:p>
        </p:txBody>
      </p:sp>
      <p:pic>
        <p:nvPicPr>
          <p:cNvPr id="5" name="Picture 4">
            <a:extLst>
              <a:ext uri="{FF2B5EF4-FFF2-40B4-BE49-F238E27FC236}">
                <a16:creationId xmlns:a16="http://schemas.microsoft.com/office/drawing/2014/main" id="{2FD6DCD5-D0A8-5D40-A495-95A919771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4" y="2971799"/>
            <a:ext cx="8900590" cy="2471058"/>
          </a:xfrm>
          <a:prstGeom prst="rect">
            <a:avLst/>
          </a:prstGeom>
        </p:spPr>
      </p:pic>
    </p:spTree>
    <p:extLst>
      <p:ext uri="{BB962C8B-B14F-4D97-AF65-F5344CB8AC3E}">
        <p14:creationId xmlns:p14="http://schemas.microsoft.com/office/powerpoint/2010/main" val="2126536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Summary of Model</a:t>
            </a:r>
          </a:p>
        </p:txBody>
      </p:sp>
      <p:pic>
        <p:nvPicPr>
          <p:cNvPr id="6" name="Picture 5">
            <a:extLst>
              <a:ext uri="{FF2B5EF4-FFF2-40B4-BE49-F238E27FC236}">
                <a16:creationId xmlns:a16="http://schemas.microsoft.com/office/drawing/2014/main" id="{5B929D0A-F659-774D-BA9D-5FC8A4E87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497" y="1669214"/>
            <a:ext cx="3695700" cy="4894305"/>
          </a:xfrm>
          <a:prstGeom prst="rect">
            <a:avLst/>
          </a:prstGeom>
        </p:spPr>
      </p:pic>
    </p:spTree>
    <p:extLst>
      <p:ext uri="{BB962C8B-B14F-4D97-AF65-F5344CB8AC3E}">
        <p14:creationId xmlns:p14="http://schemas.microsoft.com/office/powerpoint/2010/main" val="3252764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EADBA20-6E62-1F4E-BF7F-64B2AA5DBA74}"/>
              </a:ext>
            </a:extLst>
          </p:cNvPr>
          <p:cNvSpPr txBox="1">
            <a:spLocks/>
          </p:cNvSpPr>
          <p:nvPr/>
        </p:nvSpPr>
        <p:spPr>
          <a:xfrm>
            <a:off x="331304" y="278296"/>
            <a:ext cx="7620000" cy="12854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VISUALIZING HOLT’S LINEAR METHOD (Yearly)</a:t>
            </a:r>
          </a:p>
        </p:txBody>
      </p:sp>
      <p:pic>
        <p:nvPicPr>
          <p:cNvPr id="3" name="Picture 2">
            <a:extLst>
              <a:ext uri="{FF2B5EF4-FFF2-40B4-BE49-F238E27FC236}">
                <a16:creationId xmlns:a16="http://schemas.microsoft.com/office/drawing/2014/main" id="{EFD3AB64-3913-9646-BC67-A4BA91B8F353}"/>
              </a:ext>
            </a:extLst>
          </p:cNvPr>
          <p:cNvPicPr>
            <a:picLocks noChangeAspect="1"/>
          </p:cNvPicPr>
          <p:nvPr/>
        </p:nvPicPr>
        <p:blipFill>
          <a:blip r:embed="rId2"/>
          <a:stretch>
            <a:fillRect/>
          </a:stretch>
        </p:blipFill>
        <p:spPr>
          <a:xfrm>
            <a:off x="573314" y="1884136"/>
            <a:ext cx="8265886" cy="4973864"/>
          </a:xfrm>
          <a:prstGeom prst="rect">
            <a:avLst/>
          </a:prstGeom>
        </p:spPr>
      </p:pic>
    </p:spTree>
    <p:extLst>
      <p:ext uri="{BB962C8B-B14F-4D97-AF65-F5344CB8AC3E}">
        <p14:creationId xmlns:p14="http://schemas.microsoft.com/office/powerpoint/2010/main" val="2290996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E40066-1D49-4F4D-86DD-A1C5B7912242}"/>
              </a:ext>
            </a:extLst>
          </p:cNvPr>
          <p:cNvSpPr txBox="1"/>
          <p:nvPr/>
        </p:nvSpPr>
        <p:spPr>
          <a:xfrm>
            <a:off x="552450" y="304800"/>
            <a:ext cx="5133975" cy="707886"/>
          </a:xfrm>
          <a:prstGeom prst="rect">
            <a:avLst/>
          </a:prstGeom>
          <a:noFill/>
        </p:spPr>
        <p:txBody>
          <a:bodyPr wrap="square" rtlCol="0">
            <a:spAutoFit/>
          </a:bodyPr>
          <a:lstStyle/>
          <a:p>
            <a:r>
              <a:rPr lang="en-US" sz="4000" dirty="0">
                <a:solidFill>
                  <a:schemeClr val="accent2">
                    <a:lumMod val="60000"/>
                    <a:lumOff val="40000"/>
                  </a:schemeClr>
                </a:solidFill>
              </a:rPr>
              <a:t>Arima models</a:t>
            </a:r>
          </a:p>
        </p:txBody>
      </p:sp>
      <p:pic>
        <p:nvPicPr>
          <p:cNvPr id="4" name="Picture 3">
            <a:extLst>
              <a:ext uri="{FF2B5EF4-FFF2-40B4-BE49-F238E27FC236}">
                <a16:creationId xmlns:a16="http://schemas.microsoft.com/office/drawing/2014/main" id="{C07652EE-B88C-451A-8081-A77C27930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1152525"/>
            <a:ext cx="8205697" cy="4552950"/>
          </a:xfrm>
          <a:prstGeom prst="rect">
            <a:avLst/>
          </a:prstGeom>
        </p:spPr>
      </p:pic>
      <p:sp>
        <p:nvSpPr>
          <p:cNvPr id="5" name="TextBox 4">
            <a:extLst>
              <a:ext uri="{FF2B5EF4-FFF2-40B4-BE49-F238E27FC236}">
                <a16:creationId xmlns:a16="http://schemas.microsoft.com/office/drawing/2014/main" id="{6305D497-C154-4741-8DB6-282143A8E70C}"/>
              </a:ext>
            </a:extLst>
          </p:cNvPr>
          <p:cNvSpPr txBox="1"/>
          <p:nvPr/>
        </p:nvSpPr>
        <p:spPr>
          <a:xfrm>
            <a:off x="1238250" y="5962650"/>
            <a:ext cx="5619750" cy="59055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581748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F39494-87B9-4821-9A1F-5746EC497BFC}"/>
              </a:ext>
            </a:extLst>
          </p:cNvPr>
          <p:cNvSpPr txBox="1"/>
          <p:nvPr/>
        </p:nvSpPr>
        <p:spPr>
          <a:xfrm>
            <a:off x="5648325" y="2976562"/>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70B66920-2E9B-455A-BEED-F91D2A2A53AB}"/>
              </a:ext>
            </a:extLst>
          </p:cNvPr>
          <p:cNvSpPr txBox="1"/>
          <p:nvPr/>
        </p:nvSpPr>
        <p:spPr>
          <a:xfrm>
            <a:off x="1276351" y="1019176"/>
            <a:ext cx="965835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ARIMA is an acronym for Auto Regressive Integrated Moving Average (in this context, “integration” is the reverse of differencing).</a:t>
            </a:r>
          </a:p>
          <a:p>
            <a:pPr marL="285750" indent="-285750">
              <a:buFont typeface="Arial" panose="020B0604020202020204" pitchFamily="34" charset="0"/>
              <a:buChar char="•"/>
            </a:pPr>
            <a:r>
              <a:rPr lang="en-US" dirty="0"/>
              <a:t>The function </a:t>
            </a:r>
            <a:r>
              <a:rPr lang="en-US" dirty="0" err="1"/>
              <a:t>auto.arima</a:t>
            </a:r>
            <a:r>
              <a:rPr lang="en-US" dirty="0"/>
              <a:t>() is useful, but anything automated is little too dangerous.</a:t>
            </a:r>
          </a:p>
          <a:p>
            <a:pPr marL="285750" indent="-285750">
              <a:buFont typeface="Arial" panose="020B0604020202020204" pitchFamily="34" charset="0"/>
              <a:buChar char="•"/>
            </a:pPr>
            <a:r>
              <a:rPr lang="en-US" dirty="0"/>
              <a:t>To overcome this we can use </a:t>
            </a:r>
            <a:r>
              <a:rPr lang="en-US" dirty="0" err="1"/>
              <a:t>ggAcf</a:t>
            </a:r>
            <a:r>
              <a:rPr lang="en-US" dirty="0"/>
              <a:t> and </a:t>
            </a:r>
            <a:r>
              <a:rPr lang="en-US" dirty="0" err="1"/>
              <a:t>ggPacf</a:t>
            </a:r>
            <a:r>
              <a:rPr lang="en-US" dirty="0"/>
              <a:t> can be used to determine the appropriate </a:t>
            </a:r>
          </a:p>
          <a:p>
            <a:r>
              <a:rPr lang="en-US" dirty="0"/>
              <a:t>   values of p and q.</a:t>
            </a:r>
          </a:p>
          <a:p>
            <a:pPr marL="285750" indent="-285750">
              <a:buFont typeface="Arial" panose="020B0604020202020204" pitchFamily="34" charset="0"/>
              <a:buChar char="•"/>
            </a:pPr>
            <a:r>
              <a:rPr lang="en-US" dirty="0"/>
              <a:t>Above is the plot for yearly data and it better than monthly and weekly data.</a:t>
            </a:r>
          </a:p>
          <a:p>
            <a:pPr marL="285750" indent="-285750">
              <a:buFont typeface="Arial" panose="020B0604020202020204" pitchFamily="34" charset="0"/>
              <a:buChar char="•"/>
            </a:pPr>
            <a:r>
              <a:rPr lang="en-US" dirty="0"/>
              <a:t>The red one is the original data , blue line indicates fitted values and black one shows the predicted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3681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A8EEA0E-0113-4795-AA18-21AEE2738406}"/>
              </a:ext>
            </a:extLst>
          </p:cNvPr>
          <p:cNvSpPr>
            <a:spLocks noChangeArrowheads="1"/>
          </p:cNvSpPr>
          <p:nvPr/>
        </p:nvSpPr>
        <p:spPr bwMode="auto">
          <a:xfrm>
            <a:off x="247650" y="757833"/>
            <a:ext cx="9182099"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rgbClr val="0000FF"/>
                </a:solidFill>
                <a:effectLst/>
                <a:latin typeface="Lucida Console" panose="020B0609040504020204" pitchFamily="49" charset="0"/>
              </a:rPr>
              <a:t>fit11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rgbClr val="000000"/>
                </a:solidFill>
                <a:effectLst/>
                <a:latin typeface="Lucida Console" panose="020B0609040504020204" pitchFamily="49" charset="0"/>
              </a:rPr>
              <a:t>Series: </a:t>
            </a:r>
            <a:r>
              <a:rPr kumimoji="0" lang="en-US" altLang="en-US" sz="2400" b="0" i="0" u="none" strike="noStrike" cap="none" normalizeH="0" baseline="0" dirty="0" err="1">
                <a:ln>
                  <a:noFill/>
                </a:ln>
                <a:solidFill>
                  <a:srgbClr val="000000"/>
                </a:solidFill>
                <a:effectLst/>
                <a:latin typeface="Lucida Console" panose="020B0609040504020204" pitchFamily="49" charset="0"/>
              </a:rPr>
              <a:t>bopyear</a:t>
            </a:r>
            <a:r>
              <a:rPr kumimoji="0" lang="en-US" altLang="en-US" sz="2400" b="0" i="0" u="none" strike="noStrike" cap="none" normalizeH="0" baseline="0" dirty="0">
                <a:ln>
                  <a:noFill/>
                </a:ln>
                <a:solidFill>
                  <a:srgbClr val="000000"/>
                </a:solidFill>
                <a:effectLst/>
                <a:latin typeface="Lucida Console" panose="020B0609040504020204" pitchFamily="49" charset="0"/>
              </a:rPr>
              <a:t> ARIMA(0,1,0)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rgbClr val="000000"/>
                </a:solidFill>
                <a:effectLst/>
                <a:latin typeface="Lucida Console" panose="020B0609040504020204" pitchFamily="49" charset="0"/>
              </a:rPr>
              <a:t>sigma^2 estimated as 212.3: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rgbClr val="000000"/>
                </a:solidFill>
                <a:effectLst/>
                <a:latin typeface="Lucida Console" panose="020B0609040504020204" pitchFamily="49" charset="0"/>
              </a:rPr>
              <a:t>log likelihood=-131.13 AIC=264.26 </a:t>
            </a:r>
            <a:r>
              <a:rPr kumimoji="0" lang="en-US" altLang="en-US" sz="2400" b="0" i="0" u="none" strike="noStrike" cap="none" normalizeH="0" baseline="0" dirty="0" err="1">
                <a:ln>
                  <a:noFill/>
                </a:ln>
                <a:solidFill>
                  <a:srgbClr val="000000"/>
                </a:solidFill>
                <a:effectLst/>
                <a:latin typeface="Lucida Console" panose="020B0609040504020204" pitchFamily="49" charset="0"/>
              </a:rPr>
              <a:t>AICc</a:t>
            </a:r>
            <a:r>
              <a:rPr kumimoji="0" lang="en-US" altLang="en-US" sz="2400" b="0" i="0" u="none" strike="noStrike" cap="none" normalizeH="0" baseline="0" dirty="0">
                <a:ln>
                  <a:noFill/>
                </a:ln>
                <a:solidFill>
                  <a:srgbClr val="000000"/>
                </a:solidFill>
                <a:effectLst/>
                <a:latin typeface="Lucida Console" panose="020B0609040504020204" pitchFamily="49" charset="0"/>
              </a:rPr>
              <a:t>=264.4 BIC=265.73</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0985D18-E6EE-4F31-8FD5-C1543383DCF1}"/>
              </a:ext>
            </a:extLst>
          </p:cNvPr>
          <p:cNvSpPr txBox="1"/>
          <p:nvPr/>
        </p:nvSpPr>
        <p:spPr>
          <a:xfrm>
            <a:off x="828675" y="3429000"/>
            <a:ext cx="5724525" cy="2400300"/>
          </a:xfrm>
          <a:prstGeom prst="rect">
            <a:avLst/>
          </a:prstGeom>
          <a:noFill/>
        </p:spPr>
        <p:txBody>
          <a:bodyPr wrap="square" rtlCol="0">
            <a:spAutoFit/>
          </a:bodyPr>
          <a:lstStyle/>
          <a:p>
            <a:endParaRPr lang="en-US" dirty="0"/>
          </a:p>
        </p:txBody>
      </p:sp>
      <p:pic>
        <p:nvPicPr>
          <p:cNvPr id="9" name="Picture 8">
            <a:extLst>
              <a:ext uri="{FF2B5EF4-FFF2-40B4-BE49-F238E27FC236}">
                <a16:creationId xmlns:a16="http://schemas.microsoft.com/office/drawing/2014/main" id="{5E91B543-A103-4BB2-AB59-F921EE78D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75" y="3251182"/>
            <a:ext cx="8997572" cy="1654193"/>
          </a:xfrm>
          <a:prstGeom prst="rect">
            <a:avLst/>
          </a:prstGeom>
        </p:spPr>
      </p:pic>
      <p:sp>
        <p:nvSpPr>
          <p:cNvPr id="10" name="TextBox 9">
            <a:extLst>
              <a:ext uri="{FF2B5EF4-FFF2-40B4-BE49-F238E27FC236}">
                <a16:creationId xmlns:a16="http://schemas.microsoft.com/office/drawing/2014/main" id="{8057A6DC-1D59-4CB0-B118-26E1BB8FFBFC}"/>
              </a:ext>
            </a:extLst>
          </p:cNvPr>
          <p:cNvSpPr txBox="1"/>
          <p:nvPr/>
        </p:nvSpPr>
        <p:spPr>
          <a:xfrm>
            <a:off x="962025" y="5581650"/>
            <a:ext cx="5133975" cy="584775"/>
          </a:xfrm>
          <a:prstGeom prst="rect">
            <a:avLst/>
          </a:prstGeom>
          <a:noFill/>
        </p:spPr>
        <p:txBody>
          <a:bodyPr wrap="square" rtlCol="0">
            <a:spAutoFit/>
          </a:bodyPr>
          <a:lstStyle/>
          <a:p>
            <a:r>
              <a:rPr lang="en-US" sz="3200" b="1" dirty="0"/>
              <a:t>Forecasted value is 64.65</a:t>
            </a:r>
          </a:p>
        </p:txBody>
      </p:sp>
    </p:spTree>
    <p:extLst>
      <p:ext uri="{BB962C8B-B14F-4D97-AF65-F5344CB8AC3E}">
        <p14:creationId xmlns:p14="http://schemas.microsoft.com/office/powerpoint/2010/main" val="1746593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907138-3EB5-4C6B-85D7-BED206185A72}"/>
              </a:ext>
            </a:extLst>
          </p:cNvPr>
          <p:cNvSpPr txBox="1"/>
          <p:nvPr/>
        </p:nvSpPr>
        <p:spPr>
          <a:xfrm>
            <a:off x="409575" y="523875"/>
            <a:ext cx="5686425" cy="461665"/>
          </a:xfrm>
          <a:prstGeom prst="rect">
            <a:avLst/>
          </a:prstGeom>
          <a:noFill/>
        </p:spPr>
        <p:txBody>
          <a:bodyPr wrap="square" rtlCol="0">
            <a:spAutoFit/>
          </a:bodyPr>
          <a:lstStyle/>
          <a:p>
            <a:r>
              <a:rPr lang="en-US" sz="2400" dirty="0">
                <a:solidFill>
                  <a:schemeClr val="accent2">
                    <a:lumMod val="60000"/>
                    <a:lumOff val="40000"/>
                  </a:schemeClr>
                </a:solidFill>
              </a:rPr>
              <a:t>Arima on monthly Data</a:t>
            </a:r>
          </a:p>
        </p:txBody>
      </p:sp>
      <p:pic>
        <p:nvPicPr>
          <p:cNvPr id="4" name="Picture 3">
            <a:extLst>
              <a:ext uri="{FF2B5EF4-FFF2-40B4-BE49-F238E27FC236}">
                <a16:creationId xmlns:a16="http://schemas.microsoft.com/office/drawing/2014/main" id="{6025B6BD-11D9-4F2E-9C96-3B9361644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80" y="1531710"/>
            <a:ext cx="8594441" cy="2026176"/>
          </a:xfrm>
          <a:prstGeom prst="rect">
            <a:avLst/>
          </a:prstGeom>
        </p:spPr>
      </p:pic>
      <p:sp>
        <p:nvSpPr>
          <p:cNvPr id="5" name="TextBox 4">
            <a:extLst>
              <a:ext uri="{FF2B5EF4-FFF2-40B4-BE49-F238E27FC236}">
                <a16:creationId xmlns:a16="http://schemas.microsoft.com/office/drawing/2014/main" id="{485F62C4-BCB3-4DE8-BA6A-C8769EDED026}"/>
              </a:ext>
            </a:extLst>
          </p:cNvPr>
          <p:cNvSpPr txBox="1"/>
          <p:nvPr/>
        </p:nvSpPr>
        <p:spPr>
          <a:xfrm>
            <a:off x="914400" y="4410075"/>
            <a:ext cx="5638800" cy="584775"/>
          </a:xfrm>
          <a:prstGeom prst="rect">
            <a:avLst/>
          </a:prstGeom>
          <a:noFill/>
        </p:spPr>
        <p:txBody>
          <a:bodyPr wrap="square" rtlCol="0">
            <a:spAutoFit/>
          </a:bodyPr>
          <a:lstStyle/>
          <a:p>
            <a:r>
              <a:rPr lang="en-US" sz="3200" b="1" dirty="0"/>
              <a:t>Forecasted value is 47.60</a:t>
            </a:r>
          </a:p>
        </p:txBody>
      </p:sp>
    </p:spTree>
    <p:extLst>
      <p:ext uri="{BB962C8B-B14F-4D97-AF65-F5344CB8AC3E}">
        <p14:creationId xmlns:p14="http://schemas.microsoft.com/office/powerpoint/2010/main" val="4215311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DA6CD1-07BE-4824-953E-A8CBA43E08B6}"/>
              </a:ext>
            </a:extLst>
          </p:cNvPr>
          <p:cNvSpPr txBox="1"/>
          <p:nvPr/>
        </p:nvSpPr>
        <p:spPr>
          <a:xfrm>
            <a:off x="304800" y="561975"/>
            <a:ext cx="5648325" cy="523220"/>
          </a:xfrm>
          <a:prstGeom prst="rect">
            <a:avLst/>
          </a:prstGeom>
          <a:noFill/>
        </p:spPr>
        <p:txBody>
          <a:bodyPr wrap="square" rtlCol="0">
            <a:spAutoFit/>
          </a:bodyPr>
          <a:lstStyle/>
          <a:p>
            <a:r>
              <a:rPr lang="en-US" sz="2800" dirty="0">
                <a:solidFill>
                  <a:schemeClr val="accent2">
                    <a:lumMod val="60000"/>
                    <a:lumOff val="40000"/>
                  </a:schemeClr>
                </a:solidFill>
              </a:rPr>
              <a:t>Arima on weekly Data</a:t>
            </a:r>
          </a:p>
        </p:txBody>
      </p:sp>
      <p:pic>
        <p:nvPicPr>
          <p:cNvPr id="4" name="Picture 3">
            <a:extLst>
              <a:ext uri="{FF2B5EF4-FFF2-40B4-BE49-F238E27FC236}">
                <a16:creationId xmlns:a16="http://schemas.microsoft.com/office/drawing/2014/main" id="{6743EA59-BCD5-441E-9610-927B7CF3A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64628"/>
            <a:ext cx="7689963" cy="3080418"/>
          </a:xfrm>
          <a:prstGeom prst="rect">
            <a:avLst/>
          </a:prstGeom>
        </p:spPr>
      </p:pic>
      <p:sp>
        <p:nvSpPr>
          <p:cNvPr id="5" name="TextBox 4">
            <a:extLst>
              <a:ext uri="{FF2B5EF4-FFF2-40B4-BE49-F238E27FC236}">
                <a16:creationId xmlns:a16="http://schemas.microsoft.com/office/drawing/2014/main" id="{DB3E2A79-5A1D-400D-B68D-EEADEA8BAA5F}"/>
              </a:ext>
            </a:extLst>
          </p:cNvPr>
          <p:cNvSpPr txBox="1"/>
          <p:nvPr/>
        </p:nvSpPr>
        <p:spPr>
          <a:xfrm>
            <a:off x="742950" y="5000625"/>
            <a:ext cx="5934075" cy="646331"/>
          </a:xfrm>
          <a:prstGeom prst="rect">
            <a:avLst/>
          </a:prstGeom>
          <a:noFill/>
        </p:spPr>
        <p:txBody>
          <a:bodyPr wrap="square" rtlCol="0">
            <a:spAutoFit/>
          </a:bodyPr>
          <a:lstStyle/>
          <a:p>
            <a:r>
              <a:rPr lang="en-US" sz="3600" dirty="0"/>
              <a:t>Forecasted value is 60.94</a:t>
            </a:r>
          </a:p>
        </p:txBody>
      </p:sp>
    </p:spTree>
    <p:extLst>
      <p:ext uri="{BB962C8B-B14F-4D97-AF65-F5344CB8AC3E}">
        <p14:creationId xmlns:p14="http://schemas.microsoft.com/office/powerpoint/2010/main" val="2153664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838D11-584F-4F65-8200-4341EA03BB42}"/>
              </a:ext>
            </a:extLst>
          </p:cNvPr>
          <p:cNvSpPr txBox="1"/>
          <p:nvPr/>
        </p:nvSpPr>
        <p:spPr>
          <a:xfrm>
            <a:off x="476251" y="504825"/>
            <a:ext cx="4701108" cy="23377128"/>
          </a:xfrm>
          <a:prstGeom prst="rect">
            <a:avLst/>
          </a:prstGeom>
          <a:noFill/>
        </p:spPr>
        <p:txBody>
          <a:bodyPr wrap="square" rtlCol="0">
            <a:spAutoFit/>
          </a:bodyPr>
          <a:lstStyle/>
          <a:p>
            <a:endParaRPr lang="en-US" dirty="0"/>
          </a:p>
        </p:txBody>
      </p:sp>
      <p:sp>
        <p:nvSpPr>
          <p:cNvPr id="4" name="Rectangle 2">
            <a:extLst>
              <a:ext uri="{FF2B5EF4-FFF2-40B4-BE49-F238E27FC236}">
                <a16:creationId xmlns:a16="http://schemas.microsoft.com/office/drawing/2014/main" id="{97F726DF-E5C3-4DAC-9390-D8D373137646}"/>
              </a:ext>
            </a:extLst>
          </p:cNvPr>
          <p:cNvSpPr>
            <a:spLocks noChangeArrowheads="1"/>
          </p:cNvSpPr>
          <p:nvPr/>
        </p:nvSpPr>
        <p:spPr bwMode="auto">
          <a:xfrm>
            <a:off x="257175" y="702074"/>
            <a:ext cx="8896350" cy="24929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FF"/>
                </a:solidFill>
                <a:effectLst/>
                <a:latin typeface="Lucida Console" panose="020B0609040504020204" pitchFamily="49" charset="0"/>
              </a:rPr>
              <a:t>accuracy(fit11)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Lucida Console" panose="020B0609040504020204" pitchFamily="49" charset="0"/>
              </a:rPr>
              <a:t>ME RMSE MAE MPE MAPE MASE ACF1 Training set 1.398272 14.34716 9.485248 0.5212606 20.60073 0.9697544 0.06795888 </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0000FF"/>
                </a:solidFill>
                <a:effectLst/>
                <a:latin typeface="Lucida Console" panose="020B0609040504020204" pitchFamily="49" charset="0"/>
              </a:rPr>
              <a:t>&gt; accuracy(fit13)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Lucida Console" panose="020B0609040504020204" pitchFamily="49" charset="0"/>
              </a:rPr>
              <a:t>ME RMSE MAE MPE MAPE MASE ACF1 Training set 0.005004031 1.07578 0.6820189 -0.0109987 1.582671 0.9998689 -0.0002952425</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000000"/>
                </a:solidFill>
                <a:effectLst/>
                <a:latin typeface="Lucida Console" panose="020B0609040504020204" pitchFamily="49" charset="0"/>
              </a:rPr>
              <a:t> </a:t>
            </a:r>
            <a:r>
              <a:rPr kumimoji="0" lang="en-US" altLang="en-US" b="0" i="0" u="none" strike="noStrike" cap="none" normalizeH="0" baseline="0" dirty="0">
                <a:ln>
                  <a:noFill/>
                </a:ln>
                <a:solidFill>
                  <a:srgbClr val="0000FF"/>
                </a:solidFill>
                <a:effectLst/>
                <a:latin typeface="Lucida Console" panose="020B0609040504020204" pitchFamily="49" charset="0"/>
              </a:rPr>
              <a:t>&gt; accuracy(fit15)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Lucida Console" panose="020B0609040504020204" pitchFamily="49" charset="0"/>
              </a:rPr>
              <a:t>ME RMSE MAE MPE MAPE MASE ACF1 Training set -0.04529181 1.047869 0.848753 -0.1205502 1.843708 0.921025 0.3788144</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B0E98F6-24EB-4024-B886-D00861DCF126}"/>
              </a:ext>
            </a:extLst>
          </p:cNvPr>
          <p:cNvSpPr txBox="1"/>
          <p:nvPr/>
        </p:nvSpPr>
        <p:spPr>
          <a:xfrm>
            <a:off x="647700" y="4105275"/>
            <a:ext cx="9267825" cy="369332"/>
          </a:xfrm>
          <a:prstGeom prst="rect">
            <a:avLst/>
          </a:prstGeom>
          <a:noFill/>
        </p:spPr>
        <p:txBody>
          <a:bodyPr wrap="square" rtlCol="0">
            <a:spAutoFit/>
          </a:bodyPr>
          <a:lstStyle/>
          <a:p>
            <a:r>
              <a:rPr lang="en-US" dirty="0"/>
              <a:t>Based on the above values  we can conclude that the accuracy for yearly data is better. </a:t>
            </a:r>
          </a:p>
        </p:txBody>
      </p:sp>
    </p:spTree>
    <p:extLst>
      <p:ext uri="{BB962C8B-B14F-4D97-AF65-F5344CB8AC3E}">
        <p14:creationId xmlns:p14="http://schemas.microsoft.com/office/powerpoint/2010/main" val="107767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CAC3-2360-4802-B005-4562C6D9E3CC}"/>
              </a:ext>
            </a:extLst>
          </p:cNvPr>
          <p:cNvSpPr>
            <a:spLocks noGrp="1"/>
          </p:cNvSpPr>
          <p:nvPr>
            <p:ph type="title"/>
          </p:nvPr>
        </p:nvSpPr>
        <p:spPr>
          <a:xfrm>
            <a:off x="323556" y="227309"/>
            <a:ext cx="11207263" cy="1223888"/>
          </a:xfrm>
        </p:spPr>
        <p:txBody>
          <a:bodyPr/>
          <a:lstStyle/>
          <a:p>
            <a:r>
              <a:rPr lang="en-IN" dirty="0"/>
              <a:t>EDA</a:t>
            </a:r>
          </a:p>
        </p:txBody>
      </p:sp>
      <p:pic>
        <p:nvPicPr>
          <p:cNvPr id="10" name="Picture 9">
            <a:extLst>
              <a:ext uri="{FF2B5EF4-FFF2-40B4-BE49-F238E27FC236}">
                <a16:creationId xmlns:a16="http://schemas.microsoft.com/office/drawing/2014/main" id="{239C2D68-C85E-4215-8842-F973AA54E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01" y="3486822"/>
            <a:ext cx="3184281" cy="2225748"/>
          </a:xfrm>
          <a:prstGeom prst="rect">
            <a:avLst/>
          </a:prstGeom>
        </p:spPr>
      </p:pic>
      <p:pic>
        <p:nvPicPr>
          <p:cNvPr id="12" name="Picture 11">
            <a:extLst>
              <a:ext uri="{FF2B5EF4-FFF2-40B4-BE49-F238E27FC236}">
                <a16:creationId xmlns:a16="http://schemas.microsoft.com/office/drawing/2014/main" id="{D04B5421-7CE5-4662-917F-98CE5C5BC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054" y="3486821"/>
            <a:ext cx="5210319" cy="2225749"/>
          </a:xfrm>
          <a:prstGeom prst="rect">
            <a:avLst/>
          </a:prstGeom>
        </p:spPr>
      </p:pic>
      <p:pic>
        <p:nvPicPr>
          <p:cNvPr id="14" name="Picture 13">
            <a:extLst>
              <a:ext uri="{FF2B5EF4-FFF2-40B4-BE49-F238E27FC236}">
                <a16:creationId xmlns:a16="http://schemas.microsoft.com/office/drawing/2014/main" id="{68218CC2-64E9-41E6-B5D8-935C5066238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542682" y="4238460"/>
            <a:ext cx="1083704" cy="722469"/>
          </a:xfrm>
          <a:prstGeom prst="rect">
            <a:avLst/>
          </a:prstGeom>
        </p:spPr>
      </p:pic>
      <p:sp>
        <p:nvSpPr>
          <p:cNvPr id="16" name="TextBox 15">
            <a:extLst>
              <a:ext uri="{FF2B5EF4-FFF2-40B4-BE49-F238E27FC236}">
                <a16:creationId xmlns:a16="http://schemas.microsoft.com/office/drawing/2014/main" id="{DB6D62DA-2A32-427E-92B4-B1F2F460F8DA}"/>
              </a:ext>
            </a:extLst>
          </p:cNvPr>
          <p:cNvSpPr txBox="1"/>
          <p:nvPr/>
        </p:nvSpPr>
        <p:spPr>
          <a:xfrm>
            <a:off x="323556" y="1451197"/>
            <a:ext cx="11868444" cy="1661993"/>
          </a:xfrm>
          <a:prstGeom prst="rect">
            <a:avLst/>
          </a:prstGeom>
          <a:noFill/>
        </p:spPr>
        <p:txBody>
          <a:bodyPr wrap="square" rtlCol="0">
            <a:spAutoFit/>
          </a:bodyPr>
          <a:lstStyle/>
          <a:p>
            <a:r>
              <a:rPr lang="en-IN" sz="2400" dirty="0">
                <a:solidFill>
                  <a:schemeClr val="accent1"/>
                </a:solidFill>
              </a:rPr>
              <a:t>DATA CLEANING &amp; MODIFICATION</a:t>
            </a:r>
          </a:p>
          <a:p>
            <a:r>
              <a:rPr lang="en-IN" sz="2400" dirty="0"/>
              <a:t> </a:t>
            </a:r>
          </a:p>
          <a:p>
            <a:pPr marL="285750" indent="-285750">
              <a:buFont typeface="Wingdings" panose="05000000000000000000" pitchFamily="2" charset="2"/>
              <a:buChar char="q"/>
            </a:pPr>
            <a:r>
              <a:rPr lang="en-IN" dirty="0"/>
              <a:t>Converted Date column to 'date' format from '</a:t>
            </a:r>
            <a:r>
              <a:rPr lang="en-IN" dirty="0" err="1"/>
              <a:t>chr</a:t>
            </a:r>
            <a:r>
              <a:rPr lang="en-IN" dirty="0"/>
              <a:t>' format.</a:t>
            </a:r>
          </a:p>
          <a:p>
            <a:endParaRPr lang="en-IN" dirty="0"/>
          </a:p>
          <a:p>
            <a:pPr marL="285750" indent="-285750">
              <a:buFont typeface="Wingdings" panose="05000000000000000000" pitchFamily="2" charset="2"/>
              <a:buChar char="q"/>
            </a:pPr>
            <a:r>
              <a:rPr lang="en-IN" dirty="0"/>
              <a:t>Extracted 'Year' &amp; 'Month' columns to find predictions on yearly and monthly basis.</a:t>
            </a:r>
          </a:p>
        </p:txBody>
      </p:sp>
    </p:spTree>
    <p:extLst>
      <p:ext uri="{BB962C8B-B14F-4D97-AF65-F5344CB8AC3E}">
        <p14:creationId xmlns:p14="http://schemas.microsoft.com/office/powerpoint/2010/main" val="3185079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7923BE-CAC8-46BA-A169-5417C9C90F9A}"/>
              </a:ext>
            </a:extLst>
          </p:cNvPr>
          <p:cNvSpPr txBox="1"/>
          <p:nvPr/>
        </p:nvSpPr>
        <p:spPr>
          <a:xfrm>
            <a:off x="5648325" y="2976562"/>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0B26E5F-2AE4-4034-9DB5-B9BA79AF5262}"/>
              </a:ext>
            </a:extLst>
          </p:cNvPr>
          <p:cNvSpPr txBox="1"/>
          <p:nvPr/>
        </p:nvSpPr>
        <p:spPr>
          <a:xfrm>
            <a:off x="683418" y="2353389"/>
            <a:ext cx="992981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Autocorrelation measures the linear relationship between lagged values of a time series .</a:t>
            </a:r>
          </a:p>
          <a:p>
            <a:pPr marL="285750" indent="-285750">
              <a:buFont typeface="Arial" panose="020B0604020202020204" pitchFamily="34" charset="0"/>
              <a:buChar char="•"/>
            </a:pPr>
            <a:r>
              <a:rPr lang="en-US" dirty="0"/>
              <a:t>There are several autocorrelation coefficients, depending on a lag length.</a:t>
            </a:r>
          </a:p>
          <a:p>
            <a:pPr marL="285750" indent="-285750">
              <a:buFont typeface="Arial" panose="020B0604020202020204" pitchFamily="34" charset="0"/>
              <a:buChar char="•"/>
            </a:pPr>
            <a:r>
              <a:rPr lang="en-US" dirty="0"/>
              <a:t> The bar in the ACF indicates the autocorrelation, with values between -1 and 1. </a:t>
            </a:r>
          </a:p>
          <a:p>
            <a:pPr marL="285750" indent="-285750">
              <a:buFont typeface="Arial" panose="020B0604020202020204" pitchFamily="34" charset="0"/>
              <a:buChar char="•"/>
            </a:pPr>
            <a:r>
              <a:rPr lang="en-US" dirty="0"/>
              <a:t> The first bar indicates how successive values of y relate to each other. </a:t>
            </a:r>
          </a:p>
          <a:p>
            <a:pPr marL="285750" indent="-285750">
              <a:buFont typeface="Arial" panose="020B0604020202020204" pitchFamily="34" charset="0"/>
              <a:buChar char="•"/>
            </a:pPr>
            <a:r>
              <a:rPr lang="en-US" dirty="0"/>
              <a:t> The second bar indicates how y values two periods apart relate to each other. </a:t>
            </a:r>
          </a:p>
          <a:p>
            <a:pPr marL="285750" indent="-285750">
              <a:buFont typeface="Arial" panose="020B0604020202020204" pitchFamily="34" charset="0"/>
              <a:buChar char="•"/>
            </a:pPr>
            <a:r>
              <a:rPr lang="en-US" dirty="0"/>
              <a:t>Bop2 : Yearly plot</a:t>
            </a:r>
          </a:p>
          <a:p>
            <a:pPr marL="285750" indent="-285750">
              <a:buFont typeface="Arial" panose="020B0604020202020204" pitchFamily="34" charset="0"/>
              <a:buChar char="•"/>
            </a:pPr>
            <a:r>
              <a:rPr lang="en-US" dirty="0"/>
              <a:t>Bop3 : Monthly plot</a:t>
            </a:r>
          </a:p>
          <a:p>
            <a:pPr marL="285750" indent="-285750">
              <a:buFont typeface="Arial" panose="020B0604020202020204" pitchFamily="34" charset="0"/>
              <a:buChar char="•"/>
            </a:pPr>
            <a:r>
              <a:rPr lang="en-US" dirty="0"/>
              <a:t>Bop1: Weekly plot</a:t>
            </a:r>
          </a:p>
          <a:p>
            <a:pPr marL="285750" indent="-285750">
              <a:buFont typeface="Arial" panose="020B0604020202020204" pitchFamily="34" charset="0"/>
              <a:buChar char="•"/>
            </a:pPr>
            <a:endParaRPr lang="en-US" dirty="0"/>
          </a:p>
        </p:txBody>
      </p:sp>
      <p:sp>
        <p:nvSpPr>
          <p:cNvPr id="4" name="Title 3">
            <a:extLst>
              <a:ext uri="{FF2B5EF4-FFF2-40B4-BE49-F238E27FC236}">
                <a16:creationId xmlns:a16="http://schemas.microsoft.com/office/drawing/2014/main" id="{805B4D09-5C24-4B56-8438-6891B269C49B}"/>
              </a:ext>
            </a:extLst>
          </p:cNvPr>
          <p:cNvSpPr>
            <a:spLocks noGrp="1"/>
          </p:cNvSpPr>
          <p:nvPr>
            <p:ph type="title"/>
          </p:nvPr>
        </p:nvSpPr>
        <p:spPr>
          <a:xfrm>
            <a:off x="677334" y="571500"/>
            <a:ext cx="8695266" cy="600075"/>
          </a:xfrm>
        </p:spPr>
        <p:txBody>
          <a:bodyPr>
            <a:normAutofit fontScale="90000"/>
          </a:bodyPr>
          <a:lstStyle/>
          <a:p>
            <a:r>
              <a:rPr lang="en-US" dirty="0"/>
              <a:t>Autocorrelation</a:t>
            </a:r>
          </a:p>
        </p:txBody>
      </p:sp>
      <p:sp>
        <p:nvSpPr>
          <p:cNvPr id="5" name="Content Placeholder 4">
            <a:extLst>
              <a:ext uri="{FF2B5EF4-FFF2-40B4-BE49-F238E27FC236}">
                <a16:creationId xmlns:a16="http://schemas.microsoft.com/office/drawing/2014/main" id="{0B17A804-1D01-429C-A238-9B62333197E8}"/>
              </a:ext>
            </a:extLst>
          </p:cNvPr>
          <p:cNvSpPr>
            <a:spLocks noGrp="1"/>
          </p:cNvSpPr>
          <p:nvPr>
            <p:ph idx="1"/>
          </p:nvPr>
        </p:nvSpPr>
        <p:spPr>
          <a:xfrm>
            <a:off x="610658" y="1171575"/>
            <a:ext cx="9409641" cy="471487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Conclusion: This </a:t>
            </a:r>
            <a:r>
              <a:rPr lang="en-US" dirty="0" err="1"/>
              <a:t>acf</a:t>
            </a:r>
            <a:r>
              <a:rPr lang="en-US" dirty="0"/>
              <a:t> shows there is no seasonality in data. Since the </a:t>
            </a:r>
            <a:r>
              <a:rPr lang="en-US" dirty="0" err="1"/>
              <a:t>Acs</a:t>
            </a:r>
            <a:r>
              <a:rPr lang="en-US" dirty="0"/>
              <a:t> of first several time lags are high then decreasing.</a:t>
            </a:r>
          </a:p>
          <a:p>
            <a:pPr marL="0" indent="0">
              <a:buNone/>
            </a:pPr>
            <a:endParaRPr lang="en-US" dirty="0"/>
          </a:p>
        </p:txBody>
      </p:sp>
    </p:spTree>
    <p:extLst>
      <p:ext uri="{BB962C8B-B14F-4D97-AF65-F5344CB8AC3E}">
        <p14:creationId xmlns:p14="http://schemas.microsoft.com/office/powerpoint/2010/main" val="194294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997520-6103-4ED7-B37E-EAF881507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923925"/>
            <a:ext cx="9029700" cy="5010150"/>
          </a:xfrm>
          <a:prstGeom prst="rect">
            <a:avLst/>
          </a:prstGeom>
        </p:spPr>
      </p:pic>
    </p:spTree>
    <p:extLst>
      <p:ext uri="{BB962C8B-B14F-4D97-AF65-F5344CB8AC3E}">
        <p14:creationId xmlns:p14="http://schemas.microsoft.com/office/powerpoint/2010/main" val="2782450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6546-C436-4970-B813-566143925B83}"/>
              </a:ext>
            </a:extLst>
          </p:cNvPr>
          <p:cNvSpPr>
            <a:spLocks noGrp="1"/>
          </p:cNvSpPr>
          <p:nvPr>
            <p:ph type="title"/>
          </p:nvPr>
        </p:nvSpPr>
        <p:spPr/>
        <p:txBody>
          <a:bodyPr/>
          <a:lstStyle/>
          <a:p>
            <a:r>
              <a:rPr lang="en-US" dirty="0"/>
              <a:t>REGRESSION:</a:t>
            </a:r>
          </a:p>
        </p:txBody>
      </p:sp>
      <p:sp>
        <p:nvSpPr>
          <p:cNvPr id="3" name="TextBox 2">
            <a:extLst>
              <a:ext uri="{FF2B5EF4-FFF2-40B4-BE49-F238E27FC236}">
                <a16:creationId xmlns:a16="http://schemas.microsoft.com/office/drawing/2014/main" id="{F1059473-A0E4-41BB-85D2-D64A7E5F70B7}"/>
              </a:ext>
            </a:extLst>
          </p:cNvPr>
          <p:cNvSpPr txBox="1"/>
          <p:nvPr/>
        </p:nvSpPr>
        <p:spPr>
          <a:xfrm>
            <a:off x="950259" y="1586753"/>
            <a:ext cx="7001435" cy="1200329"/>
          </a:xfrm>
          <a:prstGeom prst="rect">
            <a:avLst/>
          </a:prstGeom>
          <a:noFill/>
        </p:spPr>
        <p:txBody>
          <a:bodyPr wrap="square" rtlCol="0">
            <a:spAutoFit/>
          </a:bodyPr>
          <a:lstStyle/>
          <a:p>
            <a:r>
              <a:rPr lang="en-US" dirty="0">
                <a:solidFill>
                  <a:schemeClr val="accent1"/>
                </a:solidFill>
              </a:rPr>
              <a:t>Regression output for yearly data:</a:t>
            </a: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pic>
        <p:nvPicPr>
          <p:cNvPr id="6" name="Picture 5" descr="A screenshot of a cell phone&#10;&#10;Description automatically generated">
            <a:extLst>
              <a:ext uri="{FF2B5EF4-FFF2-40B4-BE49-F238E27FC236}">
                <a16:creationId xmlns:a16="http://schemas.microsoft.com/office/drawing/2014/main" id="{20E2AFB2-A516-4E15-BA93-FF57D8D30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1971674"/>
            <a:ext cx="9215437" cy="4200525"/>
          </a:xfrm>
          <a:prstGeom prst="rect">
            <a:avLst/>
          </a:prstGeom>
        </p:spPr>
      </p:pic>
    </p:spTree>
    <p:extLst>
      <p:ext uri="{BB962C8B-B14F-4D97-AF65-F5344CB8AC3E}">
        <p14:creationId xmlns:p14="http://schemas.microsoft.com/office/powerpoint/2010/main" val="4072007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7077-9095-4545-9894-BE981305C690}"/>
              </a:ext>
            </a:extLst>
          </p:cNvPr>
          <p:cNvSpPr>
            <a:spLocks noGrp="1"/>
          </p:cNvSpPr>
          <p:nvPr>
            <p:ph type="title"/>
          </p:nvPr>
        </p:nvSpPr>
        <p:spPr/>
        <p:txBody>
          <a:bodyPr>
            <a:normAutofit fontScale="90000"/>
          </a:bodyPr>
          <a:lstStyle/>
          <a:p>
            <a:r>
              <a:rPr lang="en-US" dirty="0"/>
              <a:t>Regression line for Prices v/s Year</a:t>
            </a:r>
            <a:br>
              <a:rPr lang="en-US" dirty="0"/>
            </a:br>
            <a:br>
              <a:rPr lang="en-US" sz="2800" dirty="0"/>
            </a:br>
            <a:endParaRPr lang="en-US" dirty="0"/>
          </a:p>
        </p:txBody>
      </p:sp>
      <p:pic>
        <p:nvPicPr>
          <p:cNvPr id="6" name="Picture 5" descr="A close up of a map&#10;&#10;Description automatically generated">
            <a:extLst>
              <a:ext uri="{FF2B5EF4-FFF2-40B4-BE49-F238E27FC236}">
                <a16:creationId xmlns:a16="http://schemas.microsoft.com/office/drawing/2014/main" id="{E5392C7B-9930-47EC-B5CF-A8F4C903B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1600200"/>
            <a:ext cx="8835852" cy="4648200"/>
          </a:xfrm>
          <a:prstGeom prst="rect">
            <a:avLst/>
          </a:prstGeom>
        </p:spPr>
      </p:pic>
    </p:spTree>
    <p:extLst>
      <p:ext uri="{BB962C8B-B14F-4D97-AF65-F5344CB8AC3E}">
        <p14:creationId xmlns:p14="http://schemas.microsoft.com/office/powerpoint/2010/main" val="240764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6329-03BF-4F49-80D8-4B4687ED195F}"/>
              </a:ext>
            </a:extLst>
          </p:cNvPr>
          <p:cNvSpPr>
            <a:spLocks noGrp="1"/>
          </p:cNvSpPr>
          <p:nvPr>
            <p:ph type="title"/>
          </p:nvPr>
        </p:nvSpPr>
        <p:spPr/>
        <p:txBody>
          <a:bodyPr/>
          <a:lstStyle/>
          <a:p>
            <a:r>
              <a:rPr lang="en-US" dirty="0"/>
              <a:t>Residuals for Average price v/s Year</a:t>
            </a:r>
          </a:p>
        </p:txBody>
      </p:sp>
      <p:pic>
        <p:nvPicPr>
          <p:cNvPr id="4" name="Picture 3" descr="A close up of a map&#10;&#10;Description automatically generated">
            <a:extLst>
              <a:ext uri="{FF2B5EF4-FFF2-40B4-BE49-F238E27FC236}">
                <a16:creationId xmlns:a16="http://schemas.microsoft.com/office/drawing/2014/main" id="{6B8E1A26-774F-48E0-A8A7-16DE1C7E1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1514474"/>
            <a:ext cx="8875199" cy="5124451"/>
          </a:xfrm>
          <a:prstGeom prst="rect">
            <a:avLst/>
          </a:prstGeom>
        </p:spPr>
      </p:pic>
    </p:spTree>
    <p:extLst>
      <p:ext uri="{BB962C8B-B14F-4D97-AF65-F5344CB8AC3E}">
        <p14:creationId xmlns:p14="http://schemas.microsoft.com/office/powerpoint/2010/main" val="1319750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FC83-0BB8-4A56-8481-24232AA570ED}"/>
              </a:ext>
            </a:extLst>
          </p:cNvPr>
          <p:cNvSpPr>
            <a:spLocks noGrp="1"/>
          </p:cNvSpPr>
          <p:nvPr>
            <p:ph type="ctrTitle"/>
          </p:nvPr>
        </p:nvSpPr>
        <p:spPr>
          <a:xfrm>
            <a:off x="1299882" y="521945"/>
            <a:ext cx="5831556" cy="1486148"/>
          </a:xfrm>
        </p:spPr>
        <p:txBody>
          <a:bodyPr/>
          <a:lstStyle/>
          <a:p>
            <a:r>
              <a:rPr lang="en-US" sz="2400" dirty="0"/>
              <a:t>Predicting values for the next 10 years</a:t>
            </a:r>
            <a:br>
              <a:rPr lang="en-US" sz="2400" dirty="0"/>
            </a:br>
            <a:endParaRPr lang="en-US" sz="2400" dirty="0"/>
          </a:p>
        </p:txBody>
      </p:sp>
      <p:pic>
        <p:nvPicPr>
          <p:cNvPr id="4" name="Picture 3">
            <a:extLst>
              <a:ext uri="{FF2B5EF4-FFF2-40B4-BE49-F238E27FC236}">
                <a16:creationId xmlns:a16="http://schemas.microsoft.com/office/drawing/2014/main" id="{07F6E916-764F-4BE0-B0C6-E29C7EA4C8F3}"/>
              </a:ext>
            </a:extLst>
          </p:cNvPr>
          <p:cNvPicPr>
            <a:picLocks noChangeAspect="1"/>
          </p:cNvPicPr>
          <p:nvPr/>
        </p:nvPicPr>
        <p:blipFill>
          <a:blip r:embed="rId2"/>
          <a:stretch>
            <a:fillRect/>
          </a:stretch>
        </p:blipFill>
        <p:spPr>
          <a:xfrm>
            <a:off x="1299882" y="2190750"/>
            <a:ext cx="7329141" cy="1725975"/>
          </a:xfrm>
          <a:prstGeom prst="rect">
            <a:avLst/>
          </a:prstGeom>
        </p:spPr>
      </p:pic>
      <p:pic>
        <p:nvPicPr>
          <p:cNvPr id="5" name="Picture 4">
            <a:extLst>
              <a:ext uri="{FF2B5EF4-FFF2-40B4-BE49-F238E27FC236}">
                <a16:creationId xmlns:a16="http://schemas.microsoft.com/office/drawing/2014/main" id="{6FD8A989-58E9-6A4C-933E-4A11A9E39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2" y="4317746"/>
            <a:ext cx="7051638" cy="1083310"/>
          </a:xfrm>
          <a:prstGeom prst="rect">
            <a:avLst/>
          </a:prstGeom>
        </p:spPr>
      </p:pic>
      <p:sp>
        <p:nvSpPr>
          <p:cNvPr id="6" name="TextBox 5">
            <a:extLst>
              <a:ext uri="{FF2B5EF4-FFF2-40B4-BE49-F238E27FC236}">
                <a16:creationId xmlns:a16="http://schemas.microsoft.com/office/drawing/2014/main" id="{B7464AAF-9604-664A-B2CD-C02E2E75D498}"/>
              </a:ext>
            </a:extLst>
          </p:cNvPr>
          <p:cNvSpPr txBox="1"/>
          <p:nvPr/>
        </p:nvSpPr>
        <p:spPr>
          <a:xfrm>
            <a:off x="8083296" y="5193792"/>
            <a:ext cx="438912"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97CB8DD2-92CA-8846-B9BF-673B16099A1A}"/>
              </a:ext>
            </a:extLst>
          </p:cNvPr>
          <p:cNvSpPr txBox="1"/>
          <p:nvPr/>
        </p:nvSpPr>
        <p:spPr>
          <a:xfrm>
            <a:off x="1299882" y="3364992"/>
            <a:ext cx="1114134" cy="551733"/>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15213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C5FE30-2844-2D46-BD8B-AEEBEDA64E89}"/>
              </a:ext>
            </a:extLst>
          </p:cNvPr>
          <p:cNvSpPr txBox="1"/>
          <p:nvPr/>
        </p:nvSpPr>
        <p:spPr>
          <a:xfrm>
            <a:off x="1150706" y="791110"/>
            <a:ext cx="2946640" cy="646331"/>
          </a:xfrm>
          <a:prstGeom prst="rect">
            <a:avLst/>
          </a:prstGeom>
          <a:noFill/>
        </p:spPr>
        <p:txBody>
          <a:bodyPr wrap="none" rtlCol="0">
            <a:spAutoFit/>
          </a:bodyPr>
          <a:lstStyle/>
          <a:p>
            <a:r>
              <a:rPr lang="en-US" sz="3600" b="1" dirty="0">
                <a:solidFill>
                  <a:schemeClr val="accent1"/>
                </a:solidFill>
              </a:rPr>
              <a:t>CONCLUSION</a:t>
            </a:r>
          </a:p>
        </p:txBody>
      </p:sp>
      <p:sp>
        <p:nvSpPr>
          <p:cNvPr id="5" name="TextBox 4">
            <a:extLst>
              <a:ext uri="{FF2B5EF4-FFF2-40B4-BE49-F238E27FC236}">
                <a16:creationId xmlns:a16="http://schemas.microsoft.com/office/drawing/2014/main" id="{0507DF70-7883-7841-B1EF-AB7157E98AD0}"/>
              </a:ext>
            </a:extLst>
          </p:cNvPr>
          <p:cNvSpPr txBox="1"/>
          <p:nvPr/>
        </p:nvSpPr>
        <p:spPr>
          <a:xfrm>
            <a:off x="1458930" y="1849348"/>
            <a:ext cx="7397393" cy="1477328"/>
          </a:xfrm>
          <a:prstGeom prst="rect">
            <a:avLst/>
          </a:prstGeom>
          <a:noFill/>
        </p:spPr>
        <p:txBody>
          <a:bodyPr wrap="square" rtlCol="0">
            <a:spAutoFit/>
          </a:bodyPr>
          <a:lstStyle/>
          <a:p>
            <a:pPr marL="285750" indent="-285750">
              <a:buFont typeface="Wingdings" pitchFamily="2" charset="2"/>
              <a:buChar char="q"/>
            </a:pPr>
            <a:r>
              <a:rPr lang="en-US" dirty="0"/>
              <a:t>Considering Simple Forecasting Method and ARIMA</a:t>
            </a:r>
          </a:p>
          <a:p>
            <a:endParaRPr lang="en-US" dirty="0"/>
          </a:p>
          <a:p>
            <a:pPr marL="742950" lvl="1" indent="-285750">
              <a:buFont typeface="Wingdings" pitchFamily="2" charset="2"/>
              <a:buChar char="§"/>
            </a:pPr>
            <a:r>
              <a:rPr lang="en-US" dirty="0"/>
              <a:t>Drift Method is best to use for weekly and monthly data.</a:t>
            </a:r>
          </a:p>
          <a:p>
            <a:pPr lvl="1"/>
            <a:endParaRPr lang="en-US" dirty="0"/>
          </a:p>
          <a:p>
            <a:pPr marL="742950" lvl="1" indent="-285750">
              <a:buFont typeface="Wingdings" pitchFamily="2" charset="2"/>
              <a:buChar char="§"/>
            </a:pPr>
            <a:r>
              <a:rPr lang="en-US" dirty="0"/>
              <a:t>Whereas ARIMA is best to use for yearly data.</a:t>
            </a:r>
          </a:p>
        </p:txBody>
      </p:sp>
    </p:spTree>
    <p:extLst>
      <p:ext uri="{BB962C8B-B14F-4D97-AF65-F5344CB8AC3E}">
        <p14:creationId xmlns:p14="http://schemas.microsoft.com/office/powerpoint/2010/main" val="3398435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CD329-2E53-411A-A5DC-6CF10E33A171}"/>
              </a:ext>
            </a:extLst>
          </p:cNvPr>
          <p:cNvSpPr>
            <a:spLocks noGrp="1"/>
          </p:cNvSpPr>
          <p:nvPr>
            <p:ph type="title"/>
          </p:nvPr>
        </p:nvSpPr>
        <p:spPr>
          <a:xfrm>
            <a:off x="267353" y="159433"/>
            <a:ext cx="8596668" cy="965982"/>
          </a:xfrm>
        </p:spPr>
        <p:txBody>
          <a:bodyPr/>
          <a:lstStyle/>
          <a:p>
            <a:r>
              <a:rPr lang="en-IN" dirty="0"/>
              <a:t>EDA CONTD.</a:t>
            </a:r>
          </a:p>
        </p:txBody>
      </p:sp>
      <p:pic>
        <p:nvPicPr>
          <p:cNvPr id="11" name="Picture 10">
            <a:extLst>
              <a:ext uri="{FF2B5EF4-FFF2-40B4-BE49-F238E27FC236}">
                <a16:creationId xmlns:a16="http://schemas.microsoft.com/office/drawing/2014/main" id="{A0CE497F-53B9-4B7E-AC98-EFA9419AD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11" y="2167596"/>
            <a:ext cx="8370110" cy="4384685"/>
          </a:xfrm>
          <a:prstGeom prst="rect">
            <a:avLst/>
          </a:prstGeom>
        </p:spPr>
      </p:pic>
      <p:sp>
        <p:nvSpPr>
          <p:cNvPr id="17" name="TextBox 16">
            <a:extLst>
              <a:ext uri="{FF2B5EF4-FFF2-40B4-BE49-F238E27FC236}">
                <a16:creationId xmlns:a16="http://schemas.microsoft.com/office/drawing/2014/main" id="{F174A508-A63D-41EA-911A-5F2018A102D8}"/>
              </a:ext>
            </a:extLst>
          </p:cNvPr>
          <p:cNvSpPr txBox="1"/>
          <p:nvPr/>
        </p:nvSpPr>
        <p:spPr>
          <a:xfrm>
            <a:off x="399462" y="1125415"/>
            <a:ext cx="7642924" cy="923330"/>
          </a:xfrm>
          <a:prstGeom prst="rect">
            <a:avLst/>
          </a:prstGeom>
          <a:noFill/>
        </p:spPr>
        <p:txBody>
          <a:bodyPr wrap="square" rtlCol="0">
            <a:spAutoFit/>
          </a:bodyPr>
          <a:lstStyle/>
          <a:p>
            <a:pPr marL="285750" indent="-285750">
              <a:buFont typeface="Wingdings" panose="05000000000000000000" pitchFamily="2" charset="2"/>
              <a:buChar char="q"/>
            </a:pPr>
            <a:r>
              <a:rPr lang="en-IN" dirty="0"/>
              <a:t>Data showing increasing Trend over time.</a:t>
            </a:r>
          </a:p>
          <a:p>
            <a:endParaRPr lang="en-IN" dirty="0"/>
          </a:p>
          <a:p>
            <a:pPr marL="285750" indent="-285750">
              <a:buFont typeface="Wingdings" panose="05000000000000000000" pitchFamily="2" charset="2"/>
              <a:buChar char="q"/>
            </a:pPr>
            <a:r>
              <a:rPr lang="en-IN" dirty="0"/>
              <a:t>No seasonality. </a:t>
            </a:r>
          </a:p>
        </p:txBody>
      </p:sp>
    </p:spTree>
    <p:extLst>
      <p:ext uri="{BB962C8B-B14F-4D97-AF65-F5344CB8AC3E}">
        <p14:creationId xmlns:p14="http://schemas.microsoft.com/office/powerpoint/2010/main" val="279205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89B6E-D645-4F4F-A487-E22F843B705F}"/>
              </a:ext>
            </a:extLst>
          </p:cNvPr>
          <p:cNvSpPr>
            <a:spLocks noGrp="1"/>
          </p:cNvSpPr>
          <p:nvPr>
            <p:ph type="title"/>
          </p:nvPr>
        </p:nvSpPr>
        <p:spPr>
          <a:xfrm>
            <a:off x="331304" y="172278"/>
            <a:ext cx="8227080" cy="675861"/>
          </a:xfrm>
        </p:spPr>
        <p:txBody>
          <a:bodyPr/>
          <a:lstStyle/>
          <a:p>
            <a:r>
              <a:rPr lang="en-IN" dirty="0"/>
              <a:t>EDA CONTD.</a:t>
            </a:r>
          </a:p>
        </p:txBody>
      </p:sp>
      <p:pic>
        <p:nvPicPr>
          <p:cNvPr id="3" name="Picture 2">
            <a:extLst>
              <a:ext uri="{FF2B5EF4-FFF2-40B4-BE49-F238E27FC236}">
                <a16:creationId xmlns:a16="http://schemas.microsoft.com/office/drawing/2014/main" id="{05462B05-F961-4615-A286-0A2C13C1B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78" y="2730284"/>
            <a:ext cx="8397766" cy="4127716"/>
          </a:xfrm>
          <a:prstGeom prst="rect">
            <a:avLst/>
          </a:prstGeom>
        </p:spPr>
      </p:pic>
      <p:sp>
        <p:nvSpPr>
          <p:cNvPr id="5" name="TextBox 4">
            <a:extLst>
              <a:ext uri="{FF2B5EF4-FFF2-40B4-BE49-F238E27FC236}">
                <a16:creationId xmlns:a16="http://schemas.microsoft.com/office/drawing/2014/main" id="{80510B0C-9328-4AFD-BD14-ABA49447E513}"/>
              </a:ext>
            </a:extLst>
          </p:cNvPr>
          <p:cNvSpPr txBox="1"/>
          <p:nvPr/>
        </p:nvSpPr>
        <p:spPr>
          <a:xfrm>
            <a:off x="331304" y="947821"/>
            <a:ext cx="7642924" cy="1477328"/>
          </a:xfrm>
          <a:prstGeom prst="rect">
            <a:avLst/>
          </a:prstGeom>
          <a:noFill/>
        </p:spPr>
        <p:txBody>
          <a:bodyPr wrap="square" rtlCol="0">
            <a:spAutoFit/>
          </a:bodyPr>
          <a:lstStyle/>
          <a:p>
            <a:pPr marL="285750" indent="-285750">
              <a:buFont typeface="Wingdings" panose="05000000000000000000" pitchFamily="2" charset="2"/>
              <a:buChar char="q"/>
            </a:pPr>
            <a:r>
              <a:rPr lang="en-IN" dirty="0"/>
              <a:t>Years 1987-2001 show slight change in average price.</a:t>
            </a:r>
          </a:p>
          <a:p>
            <a:endParaRPr lang="en-IN" dirty="0"/>
          </a:p>
          <a:p>
            <a:pPr marL="285750" indent="-285750">
              <a:buFont typeface="Wingdings" panose="05000000000000000000" pitchFamily="2" charset="2"/>
              <a:buChar char="q"/>
            </a:pPr>
            <a:r>
              <a:rPr lang="en-IN" dirty="0"/>
              <a:t>Sudden increase in average price from 2001-2019.</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Will predict future prices on yearly basis. </a:t>
            </a:r>
          </a:p>
        </p:txBody>
      </p:sp>
    </p:spTree>
    <p:extLst>
      <p:ext uri="{BB962C8B-B14F-4D97-AF65-F5344CB8AC3E}">
        <p14:creationId xmlns:p14="http://schemas.microsoft.com/office/powerpoint/2010/main" val="3886636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4BCB-222A-441D-BEEC-CB24A7A0CDE0}"/>
              </a:ext>
            </a:extLst>
          </p:cNvPr>
          <p:cNvSpPr>
            <a:spLocks noGrp="1"/>
          </p:cNvSpPr>
          <p:nvPr>
            <p:ph type="title"/>
          </p:nvPr>
        </p:nvSpPr>
        <p:spPr>
          <a:xfrm>
            <a:off x="225288" y="120916"/>
            <a:ext cx="8929446" cy="702364"/>
          </a:xfrm>
        </p:spPr>
        <p:txBody>
          <a:bodyPr/>
          <a:lstStyle/>
          <a:p>
            <a:r>
              <a:rPr lang="en-IN" dirty="0"/>
              <a:t>EDA CONTD.</a:t>
            </a:r>
          </a:p>
        </p:txBody>
      </p:sp>
      <p:pic>
        <p:nvPicPr>
          <p:cNvPr id="3" name="Picture 2">
            <a:extLst>
              <a:ext uri="{FF2B5EF4-FFF2-40B4-BE49-F238E27FC236}">
                <a16:creationId xmlns:a16="http://schemas.microsoft.com/office/drawing/2014/main" id="{EB7C5050-5E88-4F68-8DAB-DDC1D3B48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88" y="2257032"/>
            <a:ext cx="8428382" cy="4333262"/>
          </a:xfrm>
          <a:prstGeom prst="rect">
            <a:avLst/>
          </a:prstGeom>
        </p:spPr>
      </p:pic>
      <p:sp>
        <p:nvSpPr>
          <p:cNvPr id="5" name="TextBox 4">
            <a:extLst>
              <a:ext uri="{FF2B5EF4-FFF2-40B4-BE49-F238E27FC236}">
                <a16:creationId xmlns:a16="http://schemas.microsoft.com/office/drawing/2014/main" id="{CFD00065-71C4-4F8C-B007-6DD2EC5EA0A8}"/>
              </a:ext>
            </a:extLst>
          </p:cNvPr>
          <p:cNvSpPr txBox="1"/>
          <p:nvPr/>
        </p:nvSpPr>
        <p:spPr>
          <a:xfrm>
            <a:off x="399462" y="1125415"/>
            <a:ext cx="7642924" cy="923330"/>
          </a:xfrm>
          <a:prstGeom prst="rect">
            <a:avLst/>
          </a:prstGeom>
          <a:noFill/>
        </p:spPr>
        <p:txBody>
          <a:bodyPr wrap="square" rtlCol="0">
            <a:spAutoFit/>
          </a:bodyPr>
          <a:lstStyle/>
          <a:p>
            <a:pPr marL="285750" indent="-285750">
              <a:buFont typeface="Wingdings" panose="05000000000000000000" pitchFamily="2" charset="2"/>
              <a:buChar char="q"/>
            </a:pPr>
            <a:r>
              <a:rPr lang="en-IN" dirty="0"/>
              <a:t>Costly months </a:t>
            </a:r>
            <a:r>
              <a:rPr lang="en-IN" dirty="0">
                <a:sym typeface="Wingdings" panose="05000000000000000000" pitchFamily="2" charset="2"/>
              </a:rPr>
              <a:t> April – October.</a:t>
            </a:r>
            <a:endParaRPr lang="en-IN" dirty="0"/>
          </a:p>
          <a:p>
            <a:endParaRPr lang="en-IN" dirty="0"/>
          </a:p>
          <a:p>
            <a:pPr marL="285750" indent="-285750">
              <a:buFont typeface="Wingdings" panose="05000000000000000000" pitchFamily="2" charset="2"/>
              <a:buChar char="q"/>
            </a:pPr>
            <a:r>
              <a:rPr lang="en-IN" dirty="0"/>
              <a:t>Will predict future prices on monthly basis </a:t>
            </a:r>
          </a:p>
        </p:txBody>
      </p:sp>
    </p:spTree>
    <p:extLst>
      <p:ext uri="{BB962C8B-B14F-4D97-AF65-F5344CB8AC3E}">
        <p14:creationId xmlns:p14="http://schemas.microsoft.com/office/powerpoint/2010/main" val="1972895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4" name="TextBox 3">
            <a:extLst>
              <a:ext uri="{FF2B5EF4-FFF2-40B4-BE49-F238E27FC236}">
                <a16:creationId xmlns:a16="http://schemas.microsoft.com/office/drawing/2014/main" id="{E3E7E33C-F9FC-488C-AB37-AAE59C045ABD}"/>
              </a:ext>
            </a:extLst>
          </p:cNvPr>
          <p:cNvSpPr txBox="1"/>
          <p:nvPr/>
        </p:nvSpPr>
        <p:spPr>
          <a:xfrm>
            <a:off x="424070" y="1152939"/>
            <a:ext cx="6864626" cy="400110"/>
          </a:xfrm>
          <a:prstGeom prst="rect">
            <a:avLst/>
          </a:prstGeom>
          <a:noFill/>
        </p:spPr>
        <p:txBody>
          <a:bodyPr wrap="square" rtlCol="0">
            <a:spAutoFit/>
          </a:bodyPr>
          <a:lstStyle/>
          <a:p>
            <a:r>
              <a:rPr lang="en-IN" sz="2000" b="1" dirty="0">
                <a:solidFill>
                  <a:schemeClr val="accent1"/>
                </a:solidFill>
              </a:rPr>
              <a:t>SIMPLE FORECASING METHODS (SFM)</a:t>
            </a:r>
          </a:p>
        </p:txBody>
      </p:sp>
      <p:sp>
        <p:nvSpPr>
          <p:cNvPr id="5" name="TextBox 4">
            <a:extLst>
              <a:ext uri="{FF2B5EF4-FFF2-40B4-BE49-F238E27FC236}">
                <a16:creationId xmlns:a16="http://schemas.microsoft.com/office/drawing/2014/main" id="{83BA7DEE-BBFE-4A0F-B2F2-940F919FB791}"/>
              </a:ext>
            </a:extLst>
          </p:cNvPr>
          <p:cNvSpPr txBox="1"/>
          <p:nvPr/>
        </p:nvSpPr>
        <p:spPr>
          <a:xfrm>
            <a:off x="543339" y="2027583"/>
            <a:ext cx="6374296" cy="3231654"/>
          </a:xfrm>
          <a:prstGeom prst="rect">
            <a:avLst/>
          </a:prstGeom>
          <a:noFill/>
        </p:spPr>
        <p:txBody>
          <a:bodyPr wrap="square" rtlCol="0">
            <a:spAutoFit/>
          </a:bodyPr>
          <a:lstStyle/>
          <a:p>
            <a:pPr marL="285750" indent="-285750">
              <a:buFont typeface="Wingdings" panose="05000000000000000000" pitchFamily="2" charset="2"/>
              <a:buChar char="q"/>
            </a:pPr>
            <a:r>
              <a:rPr lang="en-IN" b="1" dirty="0"/>
              <a:t>Average Method</a:t>
            </a:r>
            <a:r>
              <a:rPr lang="en-IN" dirty="0"/>
              <a:t>: </a:t>
            </a:r>
          </a:p>
          <a:p>
            <a:pPr marL="742950" lvl="1" indent="-285750">
              <a:buFont typeface="Wingdings" panose="05000000000000000000" pitchFamily="2" charset="2"/>
              <a:buChar char="§"/>
            </a:pPr>
            <a:r>
              <a:rPr lang="en-IN" sz="1600" dirty="0"/>
              <a:t>Forecasts of all future values are equal to the mean of the historical data.</a:t>
            </a:r>
          </a:p>
          <a:p>
            <a:pPr lvl="1"/>
            <a:endParaRPr lang="en-IN" dirty="0"/>
          </a:p>
          <a:p>
            <a:pPr marL="285750" indent="-285750">
              <a:buFont typeface="Wingdings" panose="05000000000000000000" pitchFamily="2" charset="2"/>
              <a:buChar char="q"/>
            </a:pPr>
            <a:r>
              <a:rPr lang="en-IN" b="1" dirty="0"/>
              <a:t>Naïve Method</a:t>
            </a:r>
            <a:r>
              <a:rPr lang="en-IN" dirty="0"/>
              <a:t>:</a:t>
            </a:r>
          </a:p>
          <a:p>
            <a:pPr marL="742950" lvl="1" indent="-285750">
              <a:buFont typeface="Wingdings" panose="05000000000000000000" pitchFamily="2" charset="2"/>
              <a:buChar char="§"/>
            </a:pPr>
            <a:r>
              <a:rPr lang="en-IN" sz="1600" dirty="0"/>
              <a:t>All forecasts are set to the last observation </a:t>
            </a:r>
          </a:p>
          <a:p>
            <a:pPr lvl="1"/>
            <a:endParaRPr lang="en-IN" dirty="0"/>
          </a:p>
          <a:p>
            <a:pPr marL="285750" indent="-285750">
              <a:buFont typeface="Wingdings" panose="05000000000000000000" pitchFamily="2" charset="2"/>
              <a:buChar char="q"/>
            </a:pPr>
            <a:r>
              <a:rPr lang="en-IN" b="1" dirty="0"/>
              <a:t>Seasonal Naïve Method</a:t>
            </a:r>
            <a:r>
              <a:rPr lang="en-IN" dirty="0"/>
              <a:t>:</a:t>
            </a:r>
          </a:p>
          <a:p>
            <a:pPr marL="742950" lvl="1" indent="-285750">
              <a:buFont typeface="Wingdings" panose="05000000000000000000" pitchFamily="2" charset="2"/>
              <a:buChar char="§"/>
            </a:pPr>
            <a:r>
              <a:rPr lang="en-IN" sz="1600" dirty="0"/>
              <a:t>Forecasts last observed value for the same season</a:t>
            </a:r>
          </a:p>
          <a:p>
            <a:pPr marL="285750" indent="-285750">
              <a:buFont typeface="Wingdings" panose="05000000000000000000" pitchFamily="2" charset="2"/>
              <a:buChar char="q"/>
            </a:pPr>
            <a:endParaRPr lang="en-IN" sz="1600" dirty="0"/>
          </a:p>
          <a:p>
            <a:pPr marL="285750" indent="-285750">
              <a:buFont typeface="Wingdings" panose="05000000000000000000" pitchFamily="2" charset="2"/>
              <a:buChar char="q"/>
            </a:pPr>
            <a:r>
              <a:rPr lang="en-IN" b="1" dirty="0"/>
              <a:t>Drift Method</a:t>
            </a:r>
            <a:r>
              <a:rPr lang="en-IN" dirty="0"/>
              <a:t>:</a:t>
            </a:r>
          </a:p>
          <a:p>
            <a:pPr marL="742950" lvl="1" indent="-285750">
              <a:buFont typeface="Wingdings" panose="05000000000000000000" pitchFamily="2" charset="2"/>
              <a:buChar char="§"/>
            </a:pPr>
            <a:r>
              <a:rPr lang="en-IN" sz="1600" dirty="0"/>
              <a:t>Forecasts value by adding amount of change over time</a:t>
            </a:r>
          </a:p>
        </p:txBody>
      </p:sp>
    </p:spTree>
    <p:extLst>
      <p:ext uri="{BB962C8B-B14F-4D97-AF65-F5344CB8AC3E}">
        <p14:creationId xmlns:p14="http://schemas.microsoft.com/office/powerpoint/2010/main" val="772117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AB18-A190-4F9D-A836-D5FA3268F269}"/>
              </a:ext>
            </a:extLst>
          </p:cNvPr>
          <p:cNvSpPr>
            <a:spLocks noGrp="1"/>
          </p:cNvSpPr>
          <p:nvPr>
            <p:ph type="title"/>
          </p:nvPr>
        </p:nvSpPr>
        <p:spPr>
          <a:xfrm>
            <a:off x="331304" y="278296"/>
            <a:ext cx="8942698" cy="728869"/>
          </a:xfrm>
        </p:spPr>
        <p:txBody>
          <a:bodyPr/>
          <a:lstStyle/>
          <a:p>
            <a:r>
              <a:rPr lang="en-IN" dirty="0"/>
              <a:t>FORECASTING /PREDICTION</a:t>
            </a:r>
          </a:p>
        </p:txBody>
      </p:sp>
      <p:sp>
        <p:nvSpPr>
          <p:cNvPr id="3" name="Title 1">
            <a:extLst>
              <a:ext uri="{FF2B5EF4-FFF2-40B4-BE49-F238E27FC236}">
                <a16:creationId xmlns:a16="http://schemas.microsoft.com/office/drawing/2014/main" id="{8A372475-5CBF-4F1C-8693-F448DBE6DF6B}"/>
              </a:ext>
            </a:extLst>
          </p:cNvPr>
          <p:cNvSpPr txBox="1">
            <a:spLocks/>
          </p:cNvSpPr>
          <p:nvPr/>
        </p:nvSpPr>
        <p:spPr>
          <a:xfrm>
            <a:off x="331304" y="1166191"/>
            <a:ext cx="8942698" cy="7288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a:t>Weekly Predictions using SMF</a:t>
            </a:r>
          </a:p>
        </p:txBody>
      </p:sp>
      <p:pic>
        <p:nvPicPr>
          <p:cNvPr id="5" name="Picture 4">
            <a:extLst>
              <a:ext uri="{FF2B5EF4-FFF2-40B4-BE49-F238E27FC236}">
                <a16:creationId xmlns:a16="http://schemas.microsoft.com/office/drawing/2014/main" id="{257D792F-FBAE-4CD5-850D-CB3D88CCBE69}"/>
              </a:ext>
            </a:extLst>
          </p:cNvPr>
          <p:cNvPicPr>
            <a:picLocks noChangeAspect="1"/>
          </p:cNvPicPr>
          <p:nvPr/>
        </p:nvPicPr>
        <p:blipFill>
          <a:blip r:embed="rId2"/>
          <a:stretch>
            <a:fillRect/>
          </a:stretch>
        </p:blipFill>
        <p:spPr>
          <a:xfrm>
            <a:off x="2725815" y="2149079"/>
            <a:ext cx="6560897" cy="1614538"/>
          </a:xfrm>
          <a:prstGeom prst="rect">
            <a:avLst/>
          </a:prstGeom>
        </p:spPr>
      </p:pic>
      <p:pic>
        <p:nvPicPr>
          <p:cNvPr id="6" name="Picture 5">
            <a:extLst>
              <a:ext uri="{FF2B5EF4-FFF2-40B4-BE49-F238E27FC236}">
                <a16:creationId xmlns:a16="http://schemas.microsoft.com/office/drawing/2014/main" id="{1B8167BF-0126-49EC-833D-1ACAEE2BEBD7}"/>
              </a:ext>
            </a:extLst>
          </p:cNvPr>
          <p:cNvPicPr>
            <a:picLocks noChangeAspect="1"/>
          </p:cNvPicPr>
          <p:nvPr/>
        </p:nvPicPr>
        <p:blipFill>
          <a:blip r:embed="rId3"/>
          <a:stretch>
            <a:fillRect/>
          </a:stretch>
        </p:blipFill>
        <p:spPr>
          <a:xfrm>
            <a:off x="2766601" y="4165079"/>
            <a:ext cx="6520111" cy="1775499"/>
          </a:xfrm>
          <a:prstGeom prst="rect">
            <a:avLst/>
          </a:prstGeom>
        </p:spPr>
      </p:pic>
      <p:sp>
        <p:nvSpPr>
          <p:cNvPr id="14" name="TextBox 13">
            <a:extLst>
              <a:ext uri="{FF2B5EF4-FFF2-40B4-BE49-F238E27FC236}">
                <a16:creationId xmlns:a16="http://schemas.microsoft.com/office/drawing/2014/main" id="{3803FEF2-A86D-4447-A713-CF7770A797B9}"/>
              </a:ext>
            </a:extLst>
          </p:cNvPr>
          <p:cNvSpPr txBox="1"/>
          <p:nvPr/>
        </p:nvSpPr>
        <p:spPr>
          <a:xfrm>
            <a:off x="675861" y="2893251"/>
            <a:ext cx="2229427" cy="369332"/>
          </a:xfrm>
          <a:prstGeom prst="rect">
            <a:avLst/>
          </a:prstGeom>
          <a:noFill/>
        </p:spPr>
        <p:txBody>
          <a:bodyPr wrap="square" rtlCol="0">
            <a:spAutoFit/>
          </a:bodyPr>
          <a:lstStyle/>
          <a:p>
            <a:r>
              <a:rPr lang="en-IN" b="1" dirty="0">
                <a:solidFill>
                  <a:schemeClr val="accent1"/>
                </a:solidFill>
              </a:rPr>
              <a:t>Average Method </a:t>
            </a:r>
            <a:r>
              <a:rPr lang="en-IN" b="1" dirty="0">
                <a:solidFill>
                  <a:schemeClr val="accent1"/>
                </a:solidFill>
                <a:sym typeface="Wingdings" panose="05000000000000000000" pitchFamily="2" charset="2"/>
              </a:rPr>
              <a:t></a:t>
            </a:r>
            <a:endParaRPr lang="en-IN" b="1" dirty="0">
              <a:solidFill>
                <a:schemeClr val="accent1"/>
              </a:solidFill>
            </a:endParaRPr>
          </a:p>
        </p:txBody>
      </p:sp>
      <p:sp>
        <p:nvSpPr>
          <p:cNvPr id="15" name="TextBox 14">
            <a:extLst>
              <a:ext uri="{FF2B5EF4-FFF2-40B4-BE49-F238E27FC236}">
                <a16:creationId xmlns:a16="http://schemas.microsoft.com/office/drawing/2014/main" id="{71CAE128-AB28-4E80-9349-9408B57223CE}"/>
              </a:ext>
            </a:extLst>
          </p:cNvPr>
          <p:cNvSpPr txBox="1"/>
          <p:nvPr/>
        </p:nvSpPr>
        <p:spPr>
          <a:xfrm>
            <a:off x="675861" y="4868162"/>
            <a:ext cx="1968409" cy="369332"/>
          </a:xfrm>
          <a:prstGeom prst="rect">
            <a:avLst/>
          </a:prstGeom>
          <a:noFill/>
        </p:spPr>
        <p:txBody>
          <a:bodyPr wrap="square" rtlCol="0">
            <a:spAutoFit/>
          </a:bodyPr>
          <a:lstStyle/>
          <a:p>
            <a:r>
              <a:rPr lang="en-IN" b="1" dirty="0">
                <a:solidFill>
                  <a:schemeClr val="accent1"/>
                </a:solidFill>
              </a:rPr>
              <a:t>Naïve Method</a:t>
            </a:r>
            <a:r>
              <a:rPr lang="en-IN" b="1" dirty="0">
                <a:solidFill>
                  <a:schemeClr val="accent1"/>
                </a:solidFill>
                <a:sym typeface="Wingdings" panose="05000000000000000000" pitchFamily="2" charset="2"/>
              </a:rPr>
              <a:t></a:t>
            </a:r>
            <a:endParaRPr lang="en-IN" b="1" dirty="0">
              <a:solidFill>
                <a:schemeClr val="accent1"/>
              </a:solidFill>
            </a:endParaRPr>
          </a:p>
        </p:txBody>
      </p:sp>
    </p:spTree>
    <p:extLst>
      <p:ext uri="{BB962C8B-B14F-4D97-AF65-F5344CB8AC3E}">
        <p14:creationId xmlns:p14="http://schemas.microsoft.com/office/powerpoint/2010/main" val="50239792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590</TotalTime>
  <Words>1120</Words>
  <Application>Microsoft Macintosh PowerPoint</Application>
  <PresentationFormat>Widescreen</PresentationFormat>
  <Paragraphs>170</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Bahnschrift SemiLight Condensed</vt:lpstr>
      <vt:lpstr>Lucida Console</vt:lpstr>
      <vt:lpstr>Trebuchet MS</vt:lpstr>
      <vt:lpstr>Wingdings</vt:lpstr>
      <vt:lpstr>Wingdings 3</vt:lpstr>
      <vt:lpstr>Facet</vt:lpstr>
      <vt:lpstr>BRENT’S OIL PRICE PREDICTION</vt:lpstr>
      <vt:lpstr>CONTENTS</vt:lpstr>
      <vt:lpstr>DATA DESCRIPTION</vt:lpstr>
      <vt:lpstr>EDA</vt:lpstr>
      <vt:lpstr>EDA CONTD.</vt:lpstr>
      <vt:lpstr>EDA CONTD.</vt:lpstr>
      <vt:lpstr>EDA CONTD.</vt:lpstr>
      <vt:lpstr>FORECASTING /PREDICTION</vt:lpstr>
      <vt:lpstr>FORECASTING /PREDICTION</vt:lpstr>
      <vt:lpstr>FORECASTING /PREDICTION</vt:lpstr>
      <vt:lpstr>Test of Accuracy Measures</vt:lpstr>
      <vt:lpstr>VISUALIZING SIMPLE FORECASTING METHODS</vt:lpstr>
      <vt:lpstr>FORECASTING /PREDICTION</vt:lpstr>
      <vt:lpstr>FORECASTING /PREDICTION</vt:lpstr>
      <vt:lpstr>Test of Accuracy Measures</vt:lpstr>
      <vt:lpstr>VISUALIZING SIMPLE FORECASTING METHODS</vt:lpstr>
      <vt:lpstr>FORECASTING /PREDICTION</vt:lpstr>
      <vt:lpstr>FORECASTING /PREDICTION</vt:lpstr>
      <vt:lpstr>Test of Accuracy Measures</vt:lpstr>
      <vt:lpstr>VISUALIZING SIMPLE FORECASTING METHODS</vt:lpstr>
      <vt:lpstr>PowerPoint Presentation</vt:lpstr>
      <vt:lpstr>PowerPoint Presentation</vt:lpstr>
      <vt:lpstr>PowerPoint Presentation</vt:lpstr>
      <vt:lpstr>FORECASTING /PREDICTION </vt:lpstr>
      <vt:lpstr>FORECASTING /PREDICTION</vt:lpstr>
      <vt:lpstr>FORECASTING /PREDICTION</vt:lpstr>
      <vt:lpstr>PowerPoint Presentation</vt:lpstr>
      <vt:lpstr>FORECASTING /PREDICTION</vt:lpstr>
      <vt:lpstr>FORECASTING /PREDICTION</vt:lpstr>
      <vt:lpstr>PowerPoint Presentation</vt:lpstr>
      <vt:lpstr>FORECASTING /PREDICTION</vt:lpstr>
      <vt:lpstr>FORECASTING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Autocorrelation</vt:lpstr>
      <vt:lpstr>PowerPoint Presentation</vt:lpstr>
      <vt:lpstr>REGRESSION:</vt:lpstr>
      <vt:lpstr>Regression line for Prices v/s Year  </vt:lpstr>
      <vt:lpstr>Residuals for Average price v/s Year</vt:lpstr>
      <vt:lpstr>Predicting values for the next 10 years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Brent’s Oil Price Prediction</dc:title>
  <dc:creator>Ajay Shivhare</dc:creator>
  <cp:lastModifiedBy>Microsoft Office User</cp:lastModifiedBy>
  <cp:revision>40</cp:revision>
  <dcterms:created xsi:type="dcterms:W3CDTF">2019-12-03T07:02:15Z</dcterms:created>
  <dcterms:modified xsi:type="dcterms:W3CDTF">2019-12-03T17:14:50Z</dcterms:modified>
</cp:coreProperties>
</file>